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theme/themeOverride2.xml" ContentType="application/vnd.openxmlformats-officedocument.themeOverride+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Default Extension="pdf" ContentType="application/pdf"/>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Lst>
  <p:notesMasterIdLst>
    <p:notesMasterId r:id="rId20"/>
  </p:notesMasterIdLst>
  <p:handoutMasterIdLst>
    <p:handoutMasterId r:id="rId21"/>
  </p:handoutMasterIdLst>
  <p:sldIdLst>
    <p:sldId id="256" r:id="rId2"/>
    <p:sldId id="257" r:id="rId3"/>
    <p:sldId id="258" r:id="rId4"/>
    <p:sldId id="279" r:id="rId5"/>
    <p:sldId id="280" r:id="rId6"/>
    <p:sldId id="262" r:id="rId7"/>
    <p:sldId id="281" r:id="rId8"/>
    <p:sldId id="282" r:id="rId9"/>
    <p:sldId id="283" r:id="rId10"/>
    <p:sldId id="284" r:id="rId11"/>
    <p:sldId id="259" r:id="rId12"/>
    <p:sldId id="272" r:id="rId13"/>
    <p:sldId id="273" r:id="rId14"/>
    <p:sldId id="285" r:id="rId15"/>
    <p:sldId id="268" r:id="rId16"/>
    <p:sldId id="271" r:id="rId17"/>
    <p:sldId id="276" r:id="rId18"/>
    <p:sldId id="286"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varScale="1">
        <p:scale>
          <a:sx n="98" d="100"/>
          <a:sy n="98" d="100"/>
        </p:scale>
        <p:origin x="-640"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7A9998-C87A-4749-9262-5F92FD3FEB50}" type="datetimeFigureOut">
              <a:rPr lang="en-US" smtClean="0"/>
              <a:pPr/>
              <a:t>12/18/09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BBA4BD-E5A2-4C46-9BF4-6B2E24A1042D}"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982A37-D6B6-8749-B013-35FA76ADD2FD}" type="datetimeFigureOut">
              <a:rPr lang="en-US" smtClean="0"/>
              <a:pPr/>
              <a:t>12/18/09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DE90C1-1A06-634A-A4D8-3FD93B7C1B6E}" type="slidenum">
              <a:rPr lang="en-US" smtClean="0"/>
              <a:pPr/>
              <a:t>‹#›</a:t>
            </a:fld>
            <a:endParaRPr lang="en-US" dirty="0"/>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CDE90C1-1A06-634A-A4D8-3FD93B7C1B6E}"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baseline="0" dirty="0" smtClean="0"/>
          </a:p>
        </p:txBody>
      </p:sp>
      <p:sp>
        <p:nvSpPr>
          <p:cNvPr id="4" name="Slide Number Placeholder 3"/>
          <p:cNvSpPr>
            <a:spLocks noGrp="1"/>
          </p:cNvSpPr>
          <p:nvPr>
            <p:ph type="sldNum" sz="quarter" idx="10"/>
          </p:nvPr>
        </p:nvSpPr>
        <p:spPr/>
        <p:txBody>
          <a:bodyPr/>
          <a:lstStyle/>
          <a:p>
            <a:fld id="{DCDE90C1-1A06-634A-A4D8-3FD93B7C1B6E}"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err="1" smtClean="0"/>
              <a:t>OpenMP</a:t>
            </a:r>
            <a:r>
              <a:rPr lang="en-US" dirty="0" smtClean="0"/>
              <a:t>,</a:t>
            </a:r>
            <a:r>
              <a:rPr lang="en-US" baseline="0" dirty="0" smtClean="0"/>
              <a:t> </a:t>
            </a:r>
            <a:r>
              <a:rPr lang="en-US" baseline="0" dirty="0" err="1" smtClean="0"/>
              <a:t>Tascell</a:t>
            </a:r>
            <a:r>
              <a:rPr lang="en-US" baseline="0" dirty="0" smtClean="0"/>
              <a:t>, </a:t>
            </a:r>
            <a:r>
              <a:rPr lang="en-US" baseline="0" dirty="0" err="1" smtClean="0"/>
              <a:t>Tpascal</a:t>
            </a:r>
            <a:r>
              <a:rPr lang="en-US" baseline="0" dirty="0" smtClean="0"/>
              <a:t>, </a:t>
            </a:r>
            <a:r>
              <a:rPr lang="en-US" baseline="0" dirty="0" err="1" smtClean="0"/>
              <a:t>MulTScheme</a:t>
            </a:r>
            <a:r>
              <a:rPr lang="en-US" baseline="0" dirty="0" smtClean="0"/>
              <a:t> left out on purpose.</a:t>
            </a:r>
          </a:p>
          <a:p>
            <a:pPr marL="228600" indent="-228600">
              <a:buAutoNum type="arabicPeriod"/>
            </a:pPr>
            <a:r>
              <a:rPr lang="en-US" baseline="0" dirty="0" smtClean="0"/>
              <a:t>Idea here is to identify the core features of task parallelism and lift it – like any good </a:t>
            </a:r>
            <a:r>
              <a:rPr lang="en-US" baseline="0" smtClean="0"/>
              <a:t>generic programmer!</a:t>
            </a:r>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11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DAGs were generated in the symbolic phase of the sparse </a:t>
            </a:r>
            <a:r>
              <a:rPr lang="en-US" dirty="0" err="1" smtClean="0"/>
              <a:t>unsymetric</a:t>
            </a:r>
            <a:r>
              <a:rPr lang="en-US" dirty="0" smtClean="0"/>
              <a:t> </a:t>
            </a:r>
            <a:r>
              <a:rPr lang="en-US" dirty="0" err="1" smtClean="0"/>
              <a:t>multifrontal</a:t>
            </a:r>
            <a:r>
              <a:rPr lang="en-US" dirty="0" smtClean="0"/>
              <a:t> </a:t>
            </a:r>
            <a:r>
              <a:rPr lang="en-US" dirty="0" err="1" smtClean="0"/>
              <a:t>cholesky</a:t>
            </a:r>
            <a:r>
              <a:rPr lang="en-US" dirty="0" smtClean="0"/>
              <a:t> solver.</a:t>
            </a:r>
            <a:r>
              <a:rPr lang="en-US" baseline="0" dirty="0" smtClean="0"/>
              <a:t> Two pieces of information are given to us – the structure and the weight. With the weight, we can calculate both the memory requirements and the computational structure (weight) of each node. The only difference is that in the real problem, the calculated LU is not always evenly distributed to the children. So the memory access patterns might be slightly different from the original. However, takes too much time to implement an actual solver. </a:t>
            </a:r>
          </a:p>
          <a:p>
            <a:endParaRPr lang="en-US" baseline="0" dirty="0" smtClean="0"/>
          </a:p>
          <a:p>
            <a:pPr marL="228600" indent="-228600">
              <a:buNone/>
            </a:pPr>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Hardware: Dual Intel X5365 quad-cores (8 cores).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Software: </a:t>
            </a:r>
            <a:r>
              <a:rPr lang="en-US" baseline="0" dirty="0" err="1" smtClean="0"/>
              <a:t>Cilk</a:t>
            </a:r>
            <a:r>
              <a:rPr lang="en-US" baseline="0" dirty="0" smtClean="0"/>
              <a:t> 5.4.6, </a:t>
            </a:r>
            <a:r>
              <a:rPr lang="en-US" baseline="0" dirty="0" err="1" smtClean="0"/>
              <a:t>SunCC</a:t>
            </a:r>
            <a:r>
              <a:rPr lang="en-US" baseline="0" dirty="0" smtClean="0"/>
              <a:t> 5.10, GCC 4.3.2, Linux 2.6.27, TBB 2.1. </a:t>
            </a:r>
            <a:endParaRPr lang="en-US" dirty="0" smtClean="0"/>
          </a:p>
          <a:p>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15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Hardware: Dual Intel X5365 quad-cores (8 cores).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Software: </a:t>
            </a:r>
            <a:r>
              <a:rPr lang="en-US" baseline="0" dirty="0" err="1" smtClean="0"/>
              <a:t>Cilk</a:t>
            </a:r>
            <a:r>
              <a:rPr lang="en-US" baseline="0" dirty="0" smtClean="0"/>
              <a:t> 5.4.6, </a:t>
            </a:r>
            <a:r>
              <a:rPr lang="en-US" baseline="0" dirty="0" err="1" smtClean="0"/>
              <a:t>SunCC</a:t>
            </a:r>
            <a:r>
              <a:rPr lang="en-US" baseline="0" dirty="0" smtClean="0"/>
              <a:t> 5.10, GCC 4.3.2, Linux 2.6.27, TBB 2.1.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CDE90C1-1A06-634A-A4D8-3FD93B7C1B6E}" type="slidenum">
              <a:rPr lang="en-US" smtClean="0"/>
              <a:pPr/>
              <a:t>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4" name="Rectangle 20"/>
          <p:cNvSpPr/>
          <p:nvPr/>
        </p:nvSpPr>
        <p:spPr>
          <a:xfrm>
            <a:off x="904875" y="1301156"/>
            <a:ext cx="7315200" cy="2285099"/>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5" name="Rectangle 32"/>
          <p:cNvSpPr/>
          <p:nvPr/>
        </p:nvSpPr>
        <p:spPr>
          <a:xfrm>
            <a:off x="914400" y="3967238"/>
            <a:ext cx="7315200" cy="2204962"/>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6" name="Rectangle 21"/>
          <p:cNvSpPr/>
          <p:nvPr/>
        </p:nvSpPr>
        <p:spPr>
          <a:xfrm>
            <a:off x="904875" y="1301156"/>
            <a:ext cx="228600" cy="2285099"/>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7" name="Rectangle 31"/>
          <p:cNvSpPr/>
          <p:nvPr/>
        </p:nvSpPr>
        <p:spPr>
          <a:xfrm>
            <a:off x="914400" y="3967238"/>
            <a:ext cx="219075" cy="2204962"/>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8" name="Title 7"/>
          <p:cNvSpPr>
            <a:spLocks noGrp="1"/>
          </p:cNvSpPr>
          <p:nvPr>
            <p:ph type="ctrTitle"/>
          </p:nvPr>
        </p:nvSpPr>
        <p:spPr>
          <a:xfrm>
            <a:off x="1133475" y="1544987"/>
            <a:ext cx="6858000" cy="1769108"/>
          </a:xfrm>
        </p:spPr>
        <p:txBody>
          <a:bodyPr anchor="t"/>
          <a:lstStyle>
            <a:lvl1pPr algn="r">
              <a:defRPr sz="3200">
                <a:solidFill>
                  <a:schemeClr val="tx1"/>
                </a:solidFill>
              </a:defRPr>
            </a:lvl1pPr>
          </a:lstStyle>
          <a:p>
            <a:r>
              <a:rPr lang="en-US" smtClean="0"/>
              <a:t>Click to edit Master title style</a:t>
            </a:r>
            <a:endParaRPr lang="en-US" dirty="0"/>
          </a:p>
        </p:txBody>
      </p:sp>
      <p:sp>
        <p:nvSpPr>
          <p:cNvPr id="9" name="Subtitle 8"/>
          <p:cNvSpPr>
            <a:spLocks noGrp="1"/>
          </p:cNvSpPr>
          <p:nvPr>
            <p:ph type="subTitle" idx="1"/>
          </p:nvPr>
        </p:nvSpPr>
        <p:spPr>
          <a:xfrm>
            <a:off x="1219200" y="4160762"/>
            <a:ext cx="6858000" cy="1837871"/>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pic>
        <p:nvPicPr>
          <p:cNvPr id="14" name="Picture 13" descr="IU_PrvTchInst.H.CMYK.tif"/>
          <p:cNvPicPr>
            <a:picLocks noChangeAspect="1"/>
          </p:cNvPicPr>
          <p:nvPr/>
        </p:nvPicPr>
        <p:blipFill>
          <a:blip r:embed="rId2"/>
          <a:stretch>
            <a:fillRect/>
          </a:stretch>
        </p:blipFill>
        <p:spPr>
          <a:xfrm>
            <a:off x="457200" y="6289675"/>
            <a:ext cx="2286000" cy="43815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a:xfrm>
            <a:off x="7281332" y="6356351"/>
            <a:ext cx="802217" cy="365125"/>
          </a:xfrm>
          <a:prstGeom prst="rect">
            <a:avLst/>
          </a:prstGeom>
        </p:spPr>
        <p:txBody>
          <a:bodyPr/>
          <a:lstStyle>
            <a:lvl1pPr>
              <a:defRPr/>
            </a:lvl1pPr>
          </a:lstStyle>
          <a:p>
            <a:endParaRPr lang="en-US" dirty="0"/>
          </a:p>
        </p:txBody>
      </p:sp>
      <p:sp>
        <p:nvSpPr>
          <p:cNvPr id="5" name="Footer Placeholder 2"/>
          <p:cNvSpPr>
            <a:spLocks noGrp="1"/>
          </p:cNvSpPr>
          <p:nvPr>
            <p:ph type="ftr" sz="quarter" idx="11"/>
          </p:nvPr>
        </p:nvSpPr>
        <p:spPr/>
        <p:txBody>
          <a:bodyPr/>
          <a:lstStyle>
            <a:lvl1pPr>
              <a:defRPr/>
            </a:lvl1pPr>
          </a:lstStyle>
          <a:p>
            <a:r>
              <a:rPr lang="en-US" smtClean="0"/>
              <a:t>Kambadur, Gupta, Hoefler, and Lumsdaine</a:t>
            </a:r>
            <a:endParaRPr lang="en-US" dirty="0"/>
          </a:p>
        </p:txBody>
      </p:sp>
      <p:sp>
        <p:nvSpPr>
          <p:cNvPr id="6" name="Slide Number Placeholder 22"/>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4" name="Straight Connector 3"/>
          <p:cNvSpPr>
            <a:spLocks noChangeShapeType="1"/>
          </p:cNvSpPr>
          <p:nvPr/>
        </p:nvSpPr>
        <p:spPr bwMode="auto">
          <a:xfrm rot="5400000">
            <a:off x="3630613"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dirty="0">
              <a:latin typeface="Arial" charset="0"/>
              <a:ea typeface="ＭＳ Ｐゴシック" charset="-128"/>
              <a:cs typeface="ＭＳ Ｐゴシック" charset="-128"/>
            </a:endParaRPr>
          </a:p>
        </p:txBody>
      </p:sp>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7281332" y="6356351"/>
            <a:ext cx="802217" cy="365125"/>
          </a:xfrm>
          <a:prstGeom prst="rect">
            <a:avLst/>
          </a:prstGeom>
        </p:spPr>
        <p:txBody>
          <a:bodyPr/>
          <a:lstStyle>
            <a:lvl1pPr>
              <a:defRPr/>
            </a:lvl1pPr>
          </a:lstStyle>
          <a:p>
            <a:endParaRPr lang="en-US" dirty="0"/>
          </a:p>
        </p:txBody>
      </p:sp>
      <p:sp>
        <p:nvSpPr>
          <p:cNvPr id="6" name="Footer Placeholder 4"/>
          <p:cNvSpPr>
            <a:spLocks noGrp="1"/>
          </p:cNvSpPr>
          <p:nvPr>
            <p:ph type="ftr" sz="quarter" idx="11"/>
          </p:nvPr>
        </p:nvSpPr>
        <p:spPr/>
        <p:txBody>
          <a:bodyPr/>
          <a:lstStyle>
            <a:lvl1pPr>
              <a:defRPr/>
            </a:lvl1pPr>
          </a:lstStyle>
          <a:p>
            <a:r>
              <a:rPr lang="en-US" smtClean="0"/>
              <a:t>Kambadur, Gupta, Hoefler, and Lumsdaine</a:t>
            </a:r>
            <a:endParaRPr lang="en-US" dirty="0"/>
          </a:p>
        </p:txBody>
      </p:sp>
      <p:sp>
        <p:nvSpPr>
          <p:cNvPr id="7" name="Slide Number Placeholder 5"/>
          <p:cNvSpPr>
            <a:spLocks noGrp="1"/>
          </p:cNvSpPr>
          <p:nvPr>
            <p:ph type="sldNum" sz="quarter" idx="12"/>
          </p:nvPr>
        </p:nvSpPr>
        <p:spPr>
          <a:xfrm>
            <a:off x="457200" y="6356351"/>
            <a:ext cx="1466850" cy="365125"/>
          </a:xfrm>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Content Placeholder 7"/>
          <p:cNvSpPr>
            <a:spLocks noGrp="1"/>
          </p:cNvSpPr>
          <p:nvPr>
            <p:ph sz="quarter" idx="1"/>
          </p:nvPr>
        </p:nvSpPr>
        <p:spPr>
          <a:xfrm>
            <a:off x="457200" y="1219200"/>
            <a:ext cx="822960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a:xfrm>
            <a:off x="7281332" y="6356351"/>
            <a:ext cx="802217" cy="365125"/>
          </a:xfrm>
          <a:prstGeom prst="rect">
            <a:avLst/>
          </a:prstGeom>
        </p:spPr>
        <p:txBody>
          <a:bodyPr/>
          <a:lstStyle>
            <a:lvl1pPr>
              <a:defRPr/>
            </a:lvl1pPr>
          </a:lstStyle>
          <a:p>
            <a:endParaRPr lang="en-US" dirty="0"/>
          </a:p>
        </p:txBody>
      </p:sp>
      <p:sp>
        <p:nvSpPr>
          <p:cNvPr id="5" name="Footer Placeholder 2"/>
          <p:cNvSpPr>
            <a:spLocks noGrp="1"/>
          </p:cNvSpPr>
          <p:nvPr>
            <p:ph type="ftr" sz="quarter" idx="11"/>
          </p:nvPr>
        </p:nvSpPr>
        <p:spPr/>
        <p:txBody>
          <a:bodyPr/>
          <a:lstStyle>
            <a:lvl1pPr>
              <a:defRPr/>
            </a:lvl1pPr>
          </a:lstStyle>
          <a:p>
            <a:r>
              <a:rPr lang="en-US" smtClean="0"/>
              <a:t>Kambadur, Gupta, Hoefler, and Lumsdaine</a:t>
            </a:r>
            <a:endParaRPr lang="en-US" dirty="0"/>
          </a:p>
        </p:txBody>
      </p:sp>
      <p:sp>
        <p:nvSpPr>
          <p:cNvPr id="6" name="Slide Number Placeholder 22"/>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spTree>
      <p:nvGrpSpPr>
        <p:cNvPr id="1" name=""/>
        <p:cNvGrpSpPr/>
        <p:nvPr/>
      </p:nvGrpSpPr>
      <p:grpSpPr>
        <a:xfrm>
          <a:off x="0" y="0"/>
          <a:ext cx="0" cy="0"/>
          <a:chOff x="0" y="0"/>
          <a:chExt cx="0" cy="0"/>
        </a:xfrm>
      </p:grpSpPr>
      <p:sp>
        <p:nvSpPr>
          <p:cNvPr id="4" name="Rectangle 6"/>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5" name="Rectangle 7"/>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2" name="Title 1"/>
          <p:cNvSpPr>
            <a:spLocks noGrp="1"/>
          </p:cNvSpPr>
          <p:nvPr>
            <p:ph type="title"/>
          </p:nvPr>
        </p:nvSpPr>
        <p:spPr>
          <a:xfrm>
            <a:off x="1219200" y="2971800"/>
            <a:ext cx="6858000" cy="1066800"/>
          </a:xfrm>
        </p:spPr>
        <p:txBody>
          <a:bodyPr anchor="t"/>
          <a:lstStyle>
            <a:lvl1pPr algn="r">
              <a:buNone/>
              <a:defRPr sz="3200" b="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a:xfrm>
            <a:off x="6400800" y="6354763"/>
            <a:ext cx="2286000" cy="366712"/>
          </a:xfrm>
          <a:prstGeom prst="rect">
            <a:avLst/>
          </a:prstGeom>
        </p:spPr>
        <p:txBody>
          <a:bodyPr/>
          <a:lstStyle>
            <a:lvl1pPr>
              <a:defRPr/>
            </a:lvl1pPr>
          </a:lstStyle>
          <a:p>
            <a:endParaRPr lang="en-US" dirty="0"/>
          </a:p>
        </p:txBody>
      </p:sp>
      <p:sp>
        <p:nvSpPr>
          <p:cNvPr id="8" name="Slide Number Placeholder 5"/>
          <p:cNvSpPr>
            <a:spLocks noGrp="1"/>
          </p:cNvSpPr>
          <p:nvPr>
            <p:ph type="sldNum" sz="quarter" idx="12"/>
          </p:nvPr>
        </p:nvSpPr>
        <p:spPr>
          <a:xfrm>
            <a:off x="1069977" y="6354763"/>
            <a:ext cx="1520825" cy="366712"/>
          </a:xfrm>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9" name="Content Placeholder 8"/>
          <p:cNvSpPr>
            <a:spLocks noGrp="1"/>
          </p:cNvSpPr>
          <p:nvPr>
            <p:ph sz="quarter" idx="1"/>
          </p:nvPr>
        </p:nvSpPr>
        <p:spPr>
          <a:xfrm>
            <a:off x="457200" y="1219200"/>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632198" y="1216152"/>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a:xfrm>
            <a:off x="7281332" y="6356351"/>
            <a:ext cx="802217" cy="365125"/>
          </a:xfrm>
          <a:prstGeom prst="rect">
            <a:avLst/>
          </a:prstGeom>
        </p:spPr>
        <p:txBody>
          <a:bodyPr/>
          <a:lstStyle>
            <a:lvl1pPr>
              <a:defRPr/>
            </a:lvl1pPr>
          </a:lstStyle>
          <a:p>
            <a:endParaRPr lang="en-US" dirty="0"/>
          </a:p>
        </p:txBody>
      </p:sp>
      <p:sp>
        <p:nvSpPr>
          <p:cNvPr id="6" name="Footer Placeholder 2"/>
          <p:cNvSpPr>
            <a:spLocks noGrp="1"/>
          </p:cNvSpPr>
          <p:nvPr>
            <p:ph type="ftr" sz="quarter" idx="11"/>
          </p:nvPr>
        </p:nvSpPr>
        <p:spPr/>
        <p:txBody>
          <a:bodyPr/>
          <a:lstStyle>
            <a:lvl1pPr>
              <a:defRPr/>
            </a:lvl1pPr>
          </a:lstStyle>
          <a:p>
            <a:r>
              <a:rPr lang="en-US" smtClean="0"/>
              <a:t>Kambadur, Gupta, Hoefler, and Lumsdaine</a:t>
            </a:r>
            <a:endParaRPr lang="en-US" dirty="0"/>
          </a:p>
        </p:txBody>
      </p:sp>
      <p:sp>
        <p:nvSpPr>
          <p:cNvPr id="7" name="Slide Number Placeholder 22"/>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8202"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4648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7281332" y="6356351"/>
            <a:ext cx="802217" cy="365125"/>
          </a:xfrm>
          <a:prstGeom prst="rect">
            <a:avLst/>
          </a:prstGeom>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r>
              <a:rPr lang="en-US" smtClean="0"/>
              <a:t>Kambadur, Gupta, Hoefler, and Lumsdaine</a:t>
            </a:r>
            <a:endParaRPr lang="en-US" dirty="0"/>
          </a:p>
        </p:txBody>
      </p:sp>
      <p:sp>
        <p:nvSpPr>
          <p:cNvPr id="9" name="Slide Number Placeholder 8"/>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793955"/>
          </a:xfrm>
        </p:spPr>
        <p:txBody>
          <a:bodyPr/>
          <a:lstStyle/>
          <a:p>
            <a:r>
              <a:rPr lang="en-US" smtClean="0"/>
              <a:t>Click to edit Master title style</a:t>
            </a:r>
            <a:endParaRPr lang="en-US" dirty="0"/>
          </a:p>
        </p:txBody>
      </p:sp>
      <p:sp>
        <p:nvSpPr>
          <p:cNvPr id="3" name="Date Placeholder 13"/>
          <p:cNvSpPr>
            <a:spLocks noGrp="1"/>
          </p:cNvSpPr>
          <p:nvPr>
            <p:ph type="dt" sz="half" idx="10"/>
          </p:nvPr>
        </p:nvSpPr>
        <p:spPr>
          <a:xfrm>
            <a:off x="7281332" y="6356351"/>
            <a:ext cx="802217" cy="365125"/>
          </a:xfrm>
          <a:prstGeom prst="rect">
            <a:avLst/>
          </a:prstGeom>
        </p:spPr>
        <p:txBody>
          <a:bodyPr/>
          <a:lstStyle>
            <a:lvl1pPr>
              <a:defRPr/>
            </a:lvl1pPr>
          </a:lstStyle>
          <a:p>
            <a:endParaRPr lang="en-US" dirty="0"/>
          </a:p>
        </p:txBody>
      </p:sp>
      <p:sp>
        <p:nvSpPr>
          <p:cNvPr id="4" name="Footer Placeholder 2"/>
          <p:cNvSpPr>
            <a:spLocks noGrp="1"/>
          </p:cNvSpPr>
          <p:nvPr>
            <p:ph type="ftr" sz="quarter" idx="11"/>
          </p:nvPr>
        </p:nvSpPr>
        <p:spPr/>
        <p:txBody>
          <a:bodyPr/>
          <a:lstStyle>
            <a:lvl1pPr>
              <a:defRPr/>
            </a:lvl1pPr>
          </a:lstStyle>
          <a:p>
            <a:r>
              <a:rPr lang="en-US" smtClean="0"/>
              <a:t>Kambadur, Gupta, Hoefler, and Lumsdaine</a:t>
            </a:r>
            <a:endParaRPr lang="en-US" dirty="0"/>
          </a:p>
        </p:txBody>
      </p:sp>
      <p:sp>
        <p:nvSpPr>
          <p:cNvPr id="5" name="Slide Number Placeholder 22"/>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81332" y="6356351"/>
            <a:ext cx="802217" cy="365125"/>
          </a:xfrm>
          <a:prstGeom prst="rect">
            <a:avLst/>
          </a:prstGeom>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r>
              <a:rPr lang="en-US" smtClean="0"/>
              <a:t>Kambadur, Gupta, Hoefler, and Lumsdaine</a:t>
            </a:r>
            <a:endParaRPr lang="en-US" dirty="0"/>
          </a:p>
        </p:txBody>
      </p:sp>
      <p:sp>
        <p:nvSpPr>
          <p:cNvPr id="4" name="Slide Number Placeholder 3"/>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spTree>
      <p:nvGrpSpPr>
        <p:cNvPr id="1" name=""/>
        <p:cNvGrpSpPr/>
        <p:nvPr/>
      </p:nvGrpSpPr>
      <p:grpSpPr>
        <a:xfrm>
          <a:off x="0" y="0"/>
          <a:ext cx="0" cy="0"/>
          <a:chOff x="0" y="0"/>
          <a:chExt cx="0" cy="0"/>
        </a:xfrm>
      </p:grpSpPr>
      <p:sp>
        <p:nvSpPr>
          <p:cNvPr id="5" name="Straight Connector 9"/>
          <p:cNvSpPr>
            <a:spLocks noChangeShapeType="1"/>
          </p:cNvSpPr>
          <p:nvPr/>
        </p:nvSpPr>
        <p:spPr bwMode="auto">
          <a:xfrm rot="5400000">
            <a:off x="3160713" y="3324227"/>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dirty="0">
              <a:latin typeface="Arial" charset="0"/>
              <a:ea typeface="ＭＳ Ｐゴシック" charset="-128"/>
              <a:cs typeface="ＭＳ Ｐゴシック" charset="-128"/>
            </a:endParaRPr>
          </a:p>
        </p:txBody>
      </p:sp>
      <p:sp>
        <p:nvSpPr>
          <p:cNvPr id="2" name="Title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en-US" smtClean="0"/>
              <a:t>Click to edit Master title style</a:t>
            </a:r>
            <a:endParaRPr lang="en-US"/>
          </a:p>
        </p:txBody>
      </p:sp>
      <p:sp>
        <p:nvSpPr>
          <p:cNvPr id="3" name="Text Placeholder 2"/>
          <p:cNvSpPr>
            <a:spLocks noGrp="1"/>
          </p:cNvSpPr>
          <p:nvPr>
            <p:ph type="body" idx="2"/>
          </p:nvPr>
        </p:nvSpPr>
        <p:spPr>
          <a:xfrm>
            <a:off x="6324600" y="1219202"/>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2" name="Content Placeholder 11"/>
          <p:cNvSpPr>
            <a:spLocks noGrp="1"/>
          </p:cNvSpPr>
          <p:nvPr>
            <p:ph sz="quarter" idx="1"/>
          </p:nvPr>
        </p:nvSpPr>
        <p:spPr>
          <a:xfrm>
            <a:off x="304800" y="304800"/>
            <a:ext cx="57150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a:xfrm>
            <a:off x="7281332" y="6356351"/>
            <a:ext cx="802217" cy="365125"/>
          </a:xfrm>
          <a:prstGeom prst="rect">
            <a:avLst/>
          </a:prstGeom>
        </p:spPr>
        <p:txBody>
          <a:bodyPr/>
          <a:lstStyle>
            <a:lvl1pPr>
              <a:defRPr/>
            </a:lvl1pPr>
          </a:lstStyle>
          <a:p>
            <a:endParaRPr lang="en-US" dirty="0"/>
          </a:p>
        </p:txBody>
      </p:sp>
      <p:sp>
        <p:nvSpPr>
          <p:cNvPr id="7" name="Footer Placeholder 5"/>
          <p:cNvSpPr>
            <a:spLocks noGrp="1"/>
          </p:cNvSpPr>
          <p:nvPr>
            <p:ph type="ftr" sz="quarter" idx="11"/>
          </p:nvPr>
        </p:nvSpPr>
        <p:spPr/>
        <p:txBody>
          <a:bodyPr/>
          <a:lstStyle>
            <a:lvl1pPr>
              <a:defRPr/>
            </a:lvl1pPr>
          </a:lstStyle>
          <a:p>
            <a:r>
              <a:rPr lang="en-US" smtClean="0"/>
              <a:t>Kambadur, Gupta, Hoefler, and Lumsdaine</a:t>
            </a:r>
            <a:endParaRPr lang="en-US" dirty="0"/>
          </a:p>
        </p:txBody>
      </p:sp>
      <p:sp>
        <p:nvSpPr>
          <p:cNvPr id="8" name="Slide Number Placeholder 6"/>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5" name="Rectangle 9"/>
          <p:cNvSpPr/>
          <p:nvPr/>
        </p:nvSpPr>
        <p:spPr>
          <a:xfrm>
            <a:off x="457202"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rstTxWarp prst="textNoShape">
              <a:avLst/>
            </a:prstTxWarp>
          </a:bodyPr>
          <a:lstStyle/>
          <a:p>
            <a:pPr algn="ctr">
              <a:defRPr/>
            </a:pPr>
            <a:endParaRPr lang="en-US" dirty="0">
              <a:solidFill>
                <a:srgbClr val="FFFFFF"/>
              </a:solidFill>
              <a:ea typeface="ＭＳ Ｐゴシック" pitchFamily="64" charset="-128"/>
              <a:cs typeface="ＭＳ Ｐゴシック" pitchFamily="64" charset="-128"/>
            </a:endParaRPr>
          </a:p>
        </p:txBody>
      </p:sp>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6" name="Date Placeholder 4"/>
          <p:cNvSpPr>
            <a:spLocks noGrp="1"/>
          </p:cNvSpPr>
          <p:nvPr>
            <p:ph type="dt" sz="half" idx="10"/>
          </p:nvPr>
        </p:nvSpPr>
        <p:spPr>
          <a:xfrm>
            <a:off x="7281332" y="6356351"/>
            <a:ext cx="802217" cy="365125"/>
          </a:xfrm>
          <a:prstGeom prst="rect">
            <a:avLst/>
          </a:prstGeom>
        </p:spPr>
        <p:txBody>
          <a:bodyPr/>
          <a:lstStyle>
            <a:lvl1pPr>
              <a:defRPr/>
            </a:lvl1pPr>
          </a:lstStyle>
          <a:p>
            <a:endParaRPr lang="en-US" dirty="0"/>
          </a:p>
        </p:txBody>
      </p:sp>
      <p:sp>
        <p:nvSpPr>
          <p:cNvPr id="7" name="Footer Placeholder 5"/>
          <p:cNvSpPr>
            <a:spLocks noGrp="1"/>
          </p:cNvSpPr>
          <p:nvPr>
            <p:ph type="ftr" sz="quarter" idx="11"/>
          </p:nvPr>
        </p:nvSpPr>
        <p:spPr/>
        <p:txBody>
          <a:bodyPr/>
          <a:lstStyle>
            <a:lvl1pPr>
              <a:defRPr/>
            </a:lvl1pPr>
          </a:lstStyle>
          <a:p>
            <a:r>
              <a:rPr lang="en-US" smtClean="0"/>
              <a:t>Kambadur, Gupta, Hoefler, and Lumsdaine</a:t>
            </a:r>
            <a:endParaRPr lang="en-US" dirty="0"/>
          </a:p>
        </p:txBody>
      </p:sp>
      <p:sp>
        <p:nvSpPr>
          <p:cNvPr id="8" name="Slide Number Placeholder 6"/>
          <p:cNvSpPr>
            <a:spLocks noGrp="1"/>
          </p:cNvSpPr>
          <p:nvPr>
            <p:ph type="sldNum" sz="quarter" idx="12"/>
          </p:nvPr>
        </p:nvSpPr>
        <p:spPr/>
        <p:txBody>
          <a:bodyPr/>
          <a:lstStyle>
            <a:lvl1pPr>
              <a:defRPr/>
            </a:lvl1pPr>
          </a:lstStyle>
          <a:p>
            <a:fld id="{EB8F49FD-6A45-E848-A9F4-14839FEAD58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7" name="Text Placeholder 12"/>
          <p:cNvSpPr>
            <a:spLocks noGrp="1"/>
          </p:cNvSpPr>
          <p:nvPr>
            <p:ph type="body" idx="1"/>
          </p:nvPr>
        </p:nvSpPr>
        <p:spPr bwMode="auto">
          <a:xfrm>
            <a:off x="457200" y="1219200"/>
            <a:ext cx="8229600" cy="49101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477658" y="6356351"/>
            <a:ext cx="4209142" cy="365125"/>
          </a:xfrm>
          <a:prstGeom prst="rect">
            <a:avLst/>
          </a:prstGeom>
        </p:spPr>
        <p:txBody>
          <a:bodyPr vert="horz" wrap="square" lIns="91440" tIns="45720" rIns="91440" bIns="45720" numCol="1" anchor="t" anchorCtr="0" compatLnSpc="1">
            <a:prstTxWarp prst="textNoShape">
              <a:avLst/>
            </a:prstTxWarp>
          </a:bodyPr>
          <a:lstStyle>
            <a:lvl1pPr algn="ctr">
              <a:defRPr sz="1400">
                <a:solidFill>
                  <a:schemeClr val="tx2"/>
                </a:solidFill>
              </a:defRPr>
            </a:lvl1pPr>
          </a:lstStyle>
          <a:p>
            <a:r>
              <a:rPr lang="en-US" smtClean="0"/>
              <a:t>Kambadur, Gupta, Hoefler, and Lumsdaine</a:t>
            </a:r>
            <a:endParaRPr lang="en-US" dirty="0"/>
          </a:p>
        </p:txBody>
      </p:sp>
      <p:sp>
        <p:nvSpPr>
          <p:cNvPr id="23" name="Slide Number Placeholder 22"/>
          <p:cNvSpPr>
            <a:spLocks noGrp="1"/>
          </p:cNvSpPr>
          <p:nvPr>
            <p:ph type="sldNum" sz="quarter" idx="4"/>
          </p:nvPr>
        </p:nvSpPr>
        <p:spPr>
          <a:xfrm>
            <a:off x="8083550" y="6356351"/>
            <a:ext cx="60325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chemeClr val="tx2"/>
                </a:solidFill>
              </a:defRPr>
            </a:lvl1pPr>
          </a:lstStyle>
          <a:p>
            <a:fld id="{EB8F49FD-6A45-E848-A9F4-14839FEAD584}" type="slidenum">
              <a:rPr lang="en-US" smtClean="0"/>
              <a:pPr/>
              <a:t>‹#›</a:t>
            </a:fld>
            <a:endParaRPr lang="en-US" dirty="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a:defRPr/>
            </a:pPr>
            <a:endParaRPr lang="en-US" dirty="0">
              <a:latin typeface="Arial" charset="0"/>
              <a:ea typeface="ＭＳ Ｐゴシック" charset="-128"/>
              <a:cs typeface="ＭＳ Ｐゴシック" charset="-128"/>
            </a:endParaRPr>
          </a:p>
        </p:txBody>
      </p:sp>
      <p:pic>
        <p:nvPicPr>
          <p:cNvPr id="9" name="Picture 8" descr="IU_PrvTchInst.H.CMYK.tif"/>
          <p:cNvPicPr>
            <a:picLocks noChangeAspect="1"/>
          </p:cNvPicPr>
          <p:nvPr/>
        </p:nvPicPr>
        <p:blipFill>
          <a:blip r:embed="rId13"/>
          <a:stretch>
            <a:fillRect/>
          </a:stretch>
        </p:blipFill>
        <p:spPr>
          <a:xfrm>
            <a:off x="457200" y="6289675"/>
            <a:ext cx="2286000" cy="438151"/>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fontAlgn="base" hangingPunct="1">
        <a:spcBef>
          <a:spcPct val="0"/>
        </a:spcBef>
        <a:spcAft>
          <a:spcPct val="0"/>
        </a:spcAft>
        <a:defRPr sz="3200" b="1" kern="1200">
          <a:solidFill>
            <a:schemeClr val="accent1"/>
          </a:solidFill>
          <a:latin typeface="+mj-lt"/>
          <a:ea typeface="ＭＳ Ｐゴシック" pitchFamily="-88" charset="-128"/>
          <a:cs typeface="ＭＳ Ｐゴシック" pitchFamily="-88" charset="-128"/>
        </a:defRPr>
      </a:lvl1pPr>
      <a:lvl2pPr algn="l" rtl="0" eaLnBrk="1" fontAlgn="base" hangingPunct="1">
        <a:spcBef>
          <a:spcPct val="0"/>
        </a:spcBef>
        <a:spcAft>
          <a:spcPct val="0"/>
        </a:spcAft>
        <a:defRPr sz="3200" b="1">
          <a:solidFill>
            <a:schemeClr val="accent1"/>
          </a:solidFill>
          <a:latin typeface="Arial" charset="0"/>
          <a:ea typeface="ＭＳ Ｐゴシック" pitchFamily="-88" charset="-128"/>
          <a:cs typeface="ＭＳ Ｐゴシック" pitchFamily="-88" charset="-128"/>
        </a:defRPr>
      </a:lvl2pPr>
      <a:lvl3pPr algn="l" rtl="0" eaLnBrk="1" fontAlgn="base" hangingPunct="1">
        <a:spcBef>
          <a:spcPct val="0"/>
        </a:spcBef>
        <a:spcAft>
          <a:spcPct val="0"/>
        </a:spcAft>
        <a:defRPr sz="3200" b="1">
          <a:solidFill>
            <a:schemeClr val="accent1"/>
          </a:solidFill>
          <a:latin typeface="Arial" charset="0"/>
          <a:ea typeface="ＭＳ Ｐゴシック" pitchFamily="-88" charset="-128"/>
          <a:cs typeface="ＭＳ Ｐゴシック" pitchFamily="-88" charset="-128"/>
        </a:defRPr>
      </a:lvl3pPr>
      <a:lvl4pPr algn="l" rtl="0" eaLnBrk="1" fontAlgn="base" hangingPunct="1">
        <a:spcBef>
          <a:spcPct val="0"/>
        </a:spcBef>
        <a:spcAft>
          <a:spcPct val="0"/>
        </a:spcAft>
        <a:defRPr sz="3200" b="1">
          <a:solidFill>
            <a:schemeClr val="accent1"/>
          </a:solidFill>
          <a:latin typeface="Arial" charset="0"/>
          <a:ea typeface="ＭＳ Ｐゴシック" pitchFamily="-88" charset="-128"/>
          <a:cs typeface="ＭＳ Ｐゴシック" pitchFamily="-88" charset="-128"/>
        </a:defRPr>
      </a:lvl4pPr>
      <a:lvl5pPr algn="l" rtl="0" eaLnBrk="1" fontAlgn="base" hangingPunct="1">
        <a:spcBef>
          <a:spcPct val="0"/>
        </a:spcBef>
        <a:spcAft>
          <a:spcPct val="0"/>
        </a:spcAft>
        <a:defRPr sz="3200" b="1">
          <a:solidFill>
            <a:schemeClr val="accent1"/>
          </a:solidFill>
          <a:latin typeface="Arial" charset="0"/>
          <a:ea typeface="ＭＳ Ｐゴシック" pitchFamily="-88" charset="-128"/>
          <a:cs typeface="ＭＳ Ｐゴシック" pitchFamily="-88" charset="-128"/>
        </a:defRPr>
      </a:lvl5pPr>
      <a:lvl6pPr marL="457200" algn="l" rtl="0" eaLnBrk="1" fontAlgn="base" hangingPunct="1">
        <a:spcBef>
          <a:spcPct val="0"/>
        </a:spcBef>
        <a:spcAft>
          <a:spcPct val="0"/>
        </a:spcAft>
        <a:defRPr sz="3200">
          <a:solidFill>
            <a:schemeClr val="tx2"/>
          </a:solidFill>
          <a:latin typeface="Arial" charset="0"/>
        </a:defRPr>
      </a:lvl6pPr>
      <a:lvl7pPr marL="914400" algn="l" rtl="0" eaLnBrk="1" fontAlgn="base" hangingPunct="1">
        <a:spcBef>
          <a:spcPct val="0"/>
        </a:spcBef>
        <a:spcAft>
          <a:spcPct val="0"/>
        </a:spcAft>
        <a:defRPr sz="3200">
          <a:solidFill>
            <a:schemeClr val="tx2"/>
          </a:solidFill>
          <a:latin typeface="Arial" charset="0"/>
        </a:defRPr>
      </a:lvl7pPr>
      <a:lvl8pPr marL="1371600" algn="l" rtl="0" eaLnBrk="1" fontAlgn="base" hangingPunct="1">
        <a:spcBef>
          <a:spcPct val="0"/>
        </a:spcBef>
        <a:spcAft>
          <a:spcPct val="0"/>
        </a:spcAft>
        <a:defRPr sz="3200">
          <a:solidFill>
            <a:schemeClr val="tx2"/>
          </a:solidFill>
          <a:latin typeface="Arial" charset="0"/>
        </a:defRPr>
      </a:lvl8pPr>
      <a:lvl9pPr marL="1828800" algn="l" rtl="0" eaLnBrk="1" fontAlgn="base" hangingPunct="1">
        <a:spcBef>
          <a:spcPct val="0"/>
        </a:spcBef>
        <a:spcAft>
          <a:spcPct val="0"/>
        </a:spcAft>
        <a:defRPr sz="3200">
          <a:solidFill>
            <a:schemeClr val="tx2"/>
          </a:solidFill>
          <a:latin typeface="Arial" charset="0"/>
        </a:defRPr>
      </a:lvl9pPr>
    </p:titleStyle>
    <p:bodyStyle>
      <a:lvl1pPr marL="273050" indent="-273050" algn="l" rtl="0" eaLnBrk="1" fontAlgn="base" hangingPunct="1">
        <a:spcBef>
          <a:spcPts val="600"/>
        </a:spcBef>
        <a:spcAft>
          <a:spcPct val="0"/>
        </a:spcAft>
        <a:buClr>
          <a:schemeClr val="accent1"/>
        </a:buClr>
        <a:buSzPct val="76000"/>
        <a:buFont typeface="Arial"/>
        <a:buChar char="•"/>
        <a:defRPr sz="2600" kern="1200">
          <a:solidFill>
            <a:schemeClr val="tx1"/>
          </a:solidFill>
          <a:latin typeface="+mn-lt"/>
          <a:ea typeface="ＭＳ Ｐゴシック" pitchFamily="-88" charset="-128"/>
          <a:cs typeface="ＭＳ Ｐゴシック" pitchFamily="-88" charset="-128"/>
        </a:defRPr>
      </a:lvl1pPr>
      <a:lvl2pPr marL="547688" indent="-273050" algn="l" rtl="0" eaLnBrk="1" fontAlgn="base" hangingPunct="1">
        <a:spcBef>
          <a:spcPts val="500"/>
        </a:spcBef>
        <a:spcAft>
          <a:spcPct val="0"/>
        </a:spcAft>
        <a:buClr>
          <a:schemeClr val="accent2"/>
        </a:buClr>
        <a:buSzPct val="76000"/>
        <a:buFont typeface="Arial"/>
        <a:buChar char="•"/>
        <a:defRPr sz="2300" kern="1200">
          <a:solidFill>
            <a:schemeClr val="tx2"/>
          </a:solidFill>
          <a:latin typeface="+mn-lt"/>
          <a:ea typeface="ＭＳ Ｐゴシック" pitchFamily="-88" charset="-128"/>
          <a:cs typeface="+mn-cs"/>
        </a:defRPr>
      </a:lvl2pPr>
      <a:lvl3pPr marL="822325" indent="-228600" algn="l" rtl="0" eaLnBrk="1" fontAlgn="base" hangingPunct="1">
        <a:spcBef>
          <a:spcPts val="500"/>
        </a:spcBef>
        <a:spcAft>
          <a:spcPct val="0"/>
        </a:spcAft>
        <a:buClr>
          <a:srgbClr val="BCBCBC"/>
        </a:buClr>
        <a:buSzPct val="76000"/>
        <a:buFont typeface="Arial"/>
        <a:buChar char="•"/>
        <a:defRPr sz="2000" kern="1200">
          <a:solidFill>
            <a:schemeClr val="tx1"/>
          </a:solidFill>
          <a:latin typeface="+mn-lt"/>
          <a:ea typeface="ＭＳ Ｐゴシック" pitchFamily="-88" charset="-128"/>
          <a:cs typeface="+mn-cs"/>
        </a:defRPr>
      </a:lvl3pPr>
      <a:lvl4pPr marL="1096963" indent="-228600" algn="l" rtl="0" eaLnBrk="1" fontAlgn="base" hangingPunct="1">
        <a:spcBef>
          <a:spcPts val="400"/>
        </a:spcBef>
        <a:spcAft>
          <a:spcPct val="0"/>
        </a:spcAft>
        <a:buClr>
          <a:srgbClr val="8BA2B4"/>
        </a:buClr>
        <a:buSzPct val="70000"/>
        <a:buFont typeface="Arial"/>
        <a:buChar char="•"/>
        <a:defRPr sz="2000" kern="1200">
          <a:solidFill>
            <a:schemeClr val="tx1"/>
          </a:solidFill>
          <a:latin typeface="+mn-lt"/>
          <a:ea typeface="ＭＳ Ｐゴシック" pitchFamily="-88" charset="-128"/>
          <a:cs typeface="+mn-cs"/>
        </a:defRPr>
      </a:lvl4pPr>
      <a:lvl5pPr marL="1371600" indent="-228600" algn="l" rtl="0" eaLnBrk="1" fontAlgn="base" hangingPunct="1">
        <a:spcBef>
          <a:spcPts val="300"/>
        </a:spcBef>
        <a:spcAft>
          <a:spcPct val="0"/>
        </a:spcAft>
        <a:buClr>
          <a:schemeClr val="accent2"/>
        </a:buClr>
        <a:buSzPct val="70000"/>
        <a:buFont typeface="Arial"/>
        <a:buChar char="•"/>
        <a:defRPr sz="1600" kern="1200">
          <a:solidFill>
            <a:schemeClr val="tx1"/>
          </a:solidFill>
          <a:latin typeface="+mn-lt"/>
          <a:ea typeface="ＭＳ Ｐゴシック" pitchFamily="-88" charset="-128"/>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df"/><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d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9.pd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df"/><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2800" dirty="0" smtClean="0"/>
              <a:t>Demand-driven Execution of Directed Acyclic Graphs Using Task Parallelism</a:t>
            </a:r>
            <a:endParaRPr lang="en-US" sz="2800" dirty="0"/>
          </a:p>
        </p:txBody>
      </p:sp>
      <p:sp>
        <p:nvSpPr>
          <p:cNvPr id="3" name="Subtitle 2"/>
          <p:cNvSpPr>
            <a:spLocks noGrp="1"/>
          </p:cNvSpPr>
          <p:nvPr>
            <p:ph type="subTitle" idx="1"/>
          </p:nvPr>
        </p:nvSpPr>
        <p:spPr/>
        <p:txBody>
          <a:bodyPr/>
          <a:lstStyle/>
          <a:p>
            <a:r>
              <a:rPr lang="en-US" dirty="0" smtClean="0"/>
              <a:t>Prabhanjan Kambadur, </a:t>
            </a:r>
          </a:p>
          <a:p>
            <a:r>
              <a:rPr lang="en-US" dirty="0" smtClean="0"/>
              <a:t>Open Systems Lab, Indiana University</a:t>
            </a:r>
          </a:p>
          <a:p>
            <a:endParaRPr lang="en-US" dirty="0" smtClean="0"/>
          </a:p>
          <a:p>
            <a:r>
              <a:rPr lang="en-US" sz="1400" dirty="0" smtClean="0"/>
              <a:t>With </a:t>
            </a:r>
            <a:r>
              <a:rPr lang="en-US" sz="1400" dirty="0" err="1" smtClean="0"/>
              <a:t>Anshul</a:t>
            </a:r>
            <a:r>
              <a:rPr lang="en-US" sz="1400" dirty="0" smtClean="0"/>
              <a:t> Gupta (IBM TJW), </a:t>
            </a:r>
            <a:r>
              <a:rPr lang="en-US" sz="1400" dirty="0" err="1" smtClean="0"/>
              <a:t>Torsten</a:t>
            </a:r>
            <a:r>
              <a:rPr lang="en-US" sz="1400" dirty="0" smtClean="0"/>
              <a:t> </a:t>
            </a:r>
            <a:r>
              <a:rPr lang="en-US" sz="1400" dirty="0" err="1" smtClean="0"/>
              <a:t>Hoefler</a:t>
            </a:r>
            <a:r>
              <a:rPr lang="en-US" sz="1400" dirty="0" smtClean="0"/>
              <a:t> (IU), and Andrew </a:t>
            </a:r>
            <a:r>
              <a:rPr lang="en-US" sz="1400" dirty="0" err="1" smtClean="0"/>
              <a:t>Lumsdaine</a:t>
            </a:r>
            <a:r>
              <a:rPr lang="en-US" sz="1400" dirty="0" smtClean="0"/>
              <a:t> (IU)</a:t>
            </a:r>
            <a:endParaRPr 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different?</a:t>
            </a:r>
            <a:endParaRPr lang="en-US" dirty="0"/>
          </a:p>
        </p:txBody>
      </p:sp>
      <p:sp>
        <p:nvSpPr>
          <p:cNvPr id="3" name="Content Placeholder 2"/>
          <p:cNvSpPr>
            <a:spLocks noGrp="1"/>
          </p:cNvSpPr>
          <p:nvPr>
            <p:ph sz="quarter" idx="1"/>
          </p:nvPr>
        </p:nvSpPr>
        <p:spPr/>
        <p:txBody>
          <a:bodyPr/>
          <a:lstStyle/>
          <a:p>
            <a:r>
              <a:rPr lang="en-US" dirty="0" smtClean="0"/>
              <a:t>In a large DAG</a:t>
            </a:r>
          </a:p>
          <a:p>
            <a:pPr lvl="1"/>
            <a:r>
              <a:rPr lang="en-US" dirty="0" smtClean="0"/>
              <a:t>Spawning/completion order of nodes is different</a:t>
            </a:r>
          </a:p>
          <a:p>
            <a:pPr lvl="2"/>
            <a:r>
              <a:rPr lang="en-US" dirty="0" smtClean="0"/>
              <a:t>Altered data locality</a:t>
            </a:r>
          </a:p>
          <a:p>
            <a:pPr lvl="1"/>
            <a:r>
              <a:rPr lang="en-US" dirty="0" smtClean="0"/>
              <a:t>Lifetime of dynamic memory is affected</a:t>
            </a:r>
          </a:p>
          <a:p>
            <a:pPr lvl="2"/>
            <a:r>
              <a:rPr lang="en-US" dirty="0" smtClean="0"/>
              <a:t>Altered memory profile</a:t>
            </a:r>
          </a:p>
          <a:p>
            <a:r>
              <a:rPr lang="en-US" dirty="0" smtClean="0"/>
              <a:t>In a DAG with very few </a:t>
            </a:r>
            <a:r>
              <a:rPr lang="en-US" dirty="0" smtClean="0"/>
              <a:t>roots </a:t>
            </a:r>
          </a:p>
          <a:p>
            <a:pPr lvl="1"/>
            <a:r>
              <a:rPr lang="en-US" dirty="0" smtClean="0"/>
              <a:t>Control over parallelization</a:t>
            </a:r>
          </a:p>
          <a:p>
            <a:pPr lvl="2"/>
            <a:r>
              <a:rPr lang="en-US" dirty="0" smtClean="0"/>
              <a:t>Shut off parallelism at lower-levels</a:t>
            </a:r>
            <a:endParaRPr lang="en-US" dirty="0"/>
          </a:p>
        </p:txBody>
      </p:sp>
      <p:sp>
        <p:nvSpPr>
          <p:cNvPr id="4" name="Footer Placeholder 3"/>
          <p:cNvSpPr>
            <a:spLocks noGrp="1"/>
          </p:cNvSpPr>
          <p:nvPr>
            <p:ph type="ftr" sz="quarter" idx="11"/>
          </p:nvPr>
        </p:nvSpPr>
        <p:spPr/>
        <p:txBody>
          <a:bodyPr/>
          <a:lstStyle/>
          <a:p>
            <a:r>
              <a:rPr lang="en-US" smtClean="0"/>
              <a:t>Kambadur, Gupta, Hoefler, and Lumsdaine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PFunc: An overview</a:t>
            </a:r>
            <a:endParaRPr lang="en-US" dirty="0"/>
          </a:p>
        </p:txBody>
      </p:sp>
      <p:sp>
        <p:nvSpPr>
          <p:cNvPr id="3" name="Content Placeholder 2"/>
          <p:cNvSpPr>
            <a:spLocks noGrp="1"/>
          </p:cNvSpPr>
          <p:nvPr>
            <p:ph sz="quarter" idx="1"/>
          </p:nvPr>
        </p:nvSpPr>
        <p:spPr>
          <a:xfrm>
            <a:off x="457200" y="1245116"/>
            <a:ext cx="8229600" cy="4249059"/>
          </a:xfrm>
        </p:spPr>
        <p:txBody>
          <a:bodyPr/>
          <a:lstStyle/>
          <a:p>
            <a:r>
              <a:rPr lang="en-US" dirty="0" smtClean="0"/>
              <a:t>Library-based solution for task parallelism </a:t>
            </a:r>
          </a:p>
          <a:p>
            <a:pPr lvl="1"/>
            <a:r>
              <a:rPr lang="en-US" dirty="0" smtClean="0"/>
              <a:t>C and C++ APIs, shared memory</a:t>
            </a:r>
          </a:p>
          <a:p>
            <a:r>
              <a:rPr lang="en-US" dirty="0" smtClean="0"/>
              <a:t>Extends existing task parallel feature set</a:t>
            </a:r>
          </a:p>
          <a:p>
            <a:pPr lvl="1"/>
            <a:r>
              <a:rPr lang="en-US" dirty="0" smtClean="0"/>
              <a:t>Cilk, Threading Building Blocks (TBB), Fortran M, etc</a:t>
            </a:r>
          </a:p>
          <a:p>
            <a:r>
              <a:rPr lang="en-US" dirty="0" smtClean="0"/>
              <a:t>Customizable task </a:t>
            </a:r>
            <a:r>
              <a:rPr lang="en-US" dirty="0" smtClean="0"/>
              <a:t>scheduling</a:t>
            </a:r>
          </a:p>
          <a:p>
            <a:pPr lvl="1"/>
            <a:r>
              <a:rPr lang="en-US" dirty="0" err="1" smtClean="0">
                <a:solidFill>
                  <a:schemeClr val="tx1"/>
                </a:solidFill>
              </a:rPr>
              <a:t>cilkS</a:t>
            </a:r>
            <a:r>
              <a:rPr lang="en-US" dirty="0" smtClean="0">
                <a:solidFill>
                  <a:schemeClr val="tx1"/>
                </a:solidFill>
              </a:rPr>
              <a:t>, </a:t>
            </a:r>
            <a:r>
              <a:rPr lang="en-US" dirty="0" err="1" smtClean="0">
                <a:solidFill>
                  <a:schemeClr val="tx1"/>
                </a:solidFill>
              </a:rPr>
              <a:t>prioS</a:t>
            </a:r>
            <a:r>
              <a:rPr lang="en-US" dirty="0" smtClean="0">
                <a:solidFill>
                  <a:schemeClr val="tx1"/>
                </a:solidFill>
              </a:rPr>
              <a:t>, </a:t>
            </a:r>
            <a:r>
              <a:rPr lang="en-US" dirty="0" err="1" smtClean="0">
                <a:solidFill>
                  <a:schemeClr val="tx1"/>
                </a:solidFill>
              </a:rPr>
              <a:t>fifoS</a:t>
            </a:r>
            <a:r>
              <a:rPr lang="en-US" dirty="0" smtClean="0">
                <a:solidFill>
                  <a:schemeClr val="tx1"/>
                </a:solidFill>
              </a:rPr>
              <a:t>, and </a:t>
            </a:r>
            <a:r>
              <a:rPr lang="en-US" dirty="0" err="1" smtClean="0">
                <a:solidFill>
                  <a:schemeClr val="tx1"/>
                </a:solidFill>
              </a:rPr>
              <a:t>lifoS</a:t>
            </a:r>
            <a:r>
              <a:rPr lang="en-US" dirty="0" smtClean="0">
                <a:solidFill>
                  <a:schemeClr val="tx1"/>
                </a:solidFill>
              </a:rPr>
              <a:t> provided</a:t>
            </a:r>
          </a:p>
          <a:p>
            <a:r>
              <a:rPr lang="en-US" dirty="0" smtClean="0"/>
              <a:t>Multiple task completion notifications on demand</a:t>
            </a:r>
          </a:p>
          <a:p>
            <a:pPr lvl="1"/>
            <a:r>
              <a:rPr lang="en-US" dirty="0" smtClean="0">
                <a:solidFill>
                  <a:schemeClr val="tx1"/>
                </a:solidFill>
              </a:rPr>
              <a:t>Deviates from the strict computation model</a:t>
            </a:r>
          </a:p>
        </p:txBody>
      </p:sp>
      <p:sp>
        <p:nvSpPr>
          <p:cNvPr id="5" name="Footer Placeholder 4"/>
          <p:cNvSpPr>
            <a:spLocks noGrp="1"/>
          </p:cNvSpPr>
          <p:nvPr>
            <p:ph type="ftr" sz="quarter" idx="11"/>
          </p:nvPr>
        </p:nvSpPr>
        <p:spPr/>
        <p:txBody>
          <a:bodyPr/>
          <a:lstStyle/>
          <a:p>
            <a:r>
              <a:rPr lang="en-US" smtClean="0"/>
              <a:t>Kambadur, Gupta, Hoefler, and Lumsdaine</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6584"/>
            <a:ext cx="8229600" cy="990600"/>
          </a:xfrm>
        </p:spPr>
        <p:txBody>
          <a:bodyPr/>
          <a:lstStyle/>
          <a:p>
            <a:pPr algn="ctr"/>
            <a:r>
              <a:rPr lang="en-US" dirty="0" smtClean="0"/>
              <a:t>Case Study</a:t>
            </a:r>
            <a:endParaRPr lang="en-US" dirty="0"/>
          </a:p>
        </p:txBody>
      </p:sp>
      <p:sp>
        <p:nvSpPr>
          <p:cNvPr id="4" name="Footer Placeholder 3"/>
          <p:cNvSpPr>
            <a:spLocks noGrp="1"/>
          </p:cNvSpPr>
          <p:nvPr>
            <p:ph type="ftr" sz="quarter" idx="11"/>
          </p:nvPr>
        </p:nvSpPr>
        <p:spPr/>
        <p:txBody>
          <a:bodyPr/>
          <a:lstStyle/>
          <a:p>
            <a:r>
              <a:rPr lang="en-US" smtClean="0"/>
              <a:t>Kambadur, Gupta, Hoefler, and Lumsdaine</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 name="Oval 37"/>
          <p:cNvSpPr/>
          <p:nvPr/>
        </p:nvSpPr>
        <p:spPr>
          <a:xfrm>
            <a:off x="6107362" y="1735668"/>
            <a:ext cx="2082551" cy="1928570"/>
          </a:xfrm>
          <a:prstGeom prst="ellipse">
            <a:avLst/>
          </a:prstGeom>
          <a:solidFill>
            <a:schemeClr val="bg2"/>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z="2800" dirty="0" smtClean="0"/>
              <a:t>Sparse unsymmetric Cholesky factorization</a:t>
            </a:r>
            <a:endParaRPr lang="en-US" sz="2800" dirty="0"/>
          </a:p>
        </p:txBody>
      </p:sp>
      <p:sp>
        <p:nvSpPr>
          <p:cNvPr id="5" name="Footer Placeholder 4"/>
          <p:cNvSpPr>
            <a:spLocks noGrp="1"/>
          </p:cNvSpPr>
          <p:nvPr>
            <p:ph type="ftr" sz="quarter" idx="11"/>
          </p:nvPr>
        </p:nvSpPr>
        <p:spPr/>
        <p:txBody>
          <a:bodyPr/>
          <a:lstStyle/>
          <a:p>
            <a:r>
              <a:rPr lang="en-US" smtClean="0"/>
              <a:t>Kambadur, Gupta, Hoefler, and Lumsdaine</a:t>
            </a:r>
            <a:endParaRPr lang="en-US" dirty="0"/>
          </a:p>
        </p:txBody>
      </p:sp>
      <p:grpSp>
        <p:nvGrpSpPr>
          <p:cNvPr id="33" name="Group 32"/>
          <p:cNvGrpSpPr/>
          <p:nvPr/>
        </p:nvGrpSpPr>
        <p:grpSpPr>
          <a:xfrm>
            <a:off x="968184" y="1317896"/>
            <a:ext cx="4577257" cy="2937484"/>
            <a:chOff x="1360587" y="2465985"/>
            <a:chExt cx="6215894" cy="3404767"/>
          </a:xfrm>
        </p:grpSpPr>
        <p:sp>
          <p:nvSpPr>
            <p:cNvPr id="6" name="Oval 5"/>
            <p:cNvSpPr/>
            <p:nvPr/>
          </p:nvSpPr>
          <p:spPr>
            <a:xfrm>
              <a:off x="4153541" y="5066646"/>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sp>
          <p:nvSpPr>
            <p:cNvPr id="7" name="Oval 6"/>
            <p:cNvSpPr/>
            <p:nvPr/>
          </p:nvSpPr>
          <p:spPr>
            <a:xfrm>
              <a:off x="2716628" y="2581813"/>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cxnSp>
          <p:nvCxnSpPr>
            <p:cNvPr id="8" name="Straight Arrow Connector 7"/>
            <p:cNvCxnSpPr>
              <a:stCxn id="7" idx="4"/>
              <a:endCxn id="18" idx="1"/>
            </p:cNvCxnSpPr>
            <p:nvPr/>
          </p:nvCxnSpPr>
          <p:spPr>
            <a:xfrm rot="16200000" flipH="1">
              <a:off x="2896945" y="3294038"/>
              <a:ext cx="721847" cy="4831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7" idx="6"/>
              <a:endCxn id="10" idx="2"/>
            </p:cNvCxnSpPr>
            <p:nvPr/>
          </p:nvCxnSpPr>
          <p:spPr>
            <a:xfrm>
              <a:off x="3315929" y="2878259"/>
              <a:ext cx="837612" cy="158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4153541" y="2581813"/>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cxnSp>
          <p:nvCxnSpPr>
            <p:cNvPr id="11" name="Straight Arrow Connector 10"/>
            <p:cNvCxnSpPr>
              <a:stCxn id="10" idx="4"/>
              <a:endCxn id="18" idx="7"/>
            </p:cNvCxnSpPr>
            <p:nvPr/>
          </p:nvCxnSpPr>
          <p:spPr>
            <a:xfrm rot="5400000">
              <a:off x="3827286" y="3270644"/>
              <a:ext cx="721847" cy="5299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4"/>
              <a:endCxn id="17" idx="1"/>
            </p:cNvCxnSpPr>
            <p:nvPr/>
          </p:nvCxnSpPr>
          <p:spPr>
            <a:xfrm rot="16200000" flipH="1">
              <a:off x="4378488" y="3249407"/>
              <a:ext cx="721847" cy="572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0" idx="6"/>
              <a:endCxn id="16" idx="2"/>
            </p:cNvCxnSpPr>
            <p:nvPr/>
          </p:nvCxnSpPr>
          <p:spPr>
            <a:xfrm>
              <a:off x="4752842" y="2878259"/>
              <a:ext cx="887996" cy="158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7" idx="4"/>
              <a:endCxn id="6" idx="7"/>
            </p:cNvCxnSpPr>
            <p:nvPr/>
          </p:nvCxnSpPr>
          <p:spPr>
            <a:xfrm rot="5400000">
              <a:off x="4582346" y="4485345"/>
              <a:ext cx="737900" cy="5724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8" idx="4"/>
              <a:endCxn id="6" idx="1"/>
            </p:cNvCxnSpPr>
            <p:nvPr/>
          </p:nvCxnSpPr>
          <p:spPr>
            <a:xfrm rot="16200000" flipH="1">
              <a:off x="3607374" y="4506582"/>
              <a:ext cx="737900" cy="529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5640838" y="2581813"/>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4937865" y="3809724"/>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3411691" y="3809724"/>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cxnSp>
          <p:nvCxnSpPr>
            <p:cNvPr id="19" name="Straight Arrow Connector 18"/>
            <p:cNvCxnSpPr>
              <a:stCxn id="16" idx="4"/>
              <a:endCxn id="17" idx="7"/>
            </p:cNvCxnSpPr>
            <p:nvPr/>
          </p:nvCxnSpPr>
          <p:spPr>
            <a:xfrm rot="5400000">
              <a:off x="5340501" y="3283604"/>
              <a:ext cx="708889" cy="49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8" idx="6"/>
              <a:endCxn id="17" idx="2"/>
            </p:cNvCxnSpPr>
            <p:nvPr/>
          </p:nvCxnSpPr>
          <p:spPr>
            <a:xfrm flipV="1">
              <a:off x="4010992" y="4093212"/>
              <a:ext cx="926873" cy="1295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grpSp>
          <p:nvGrpSpPr>
            <p:cNvPr id="21" name="Group 50"/>
            <p:cNvGrpSpPr/>
            <p:nvPr/>
          </p:nvGrpSpPr>
          <p:grpSpPr>
            <a:xfrm>
              <a:off x="1360587" y="2465985"/>
              <a:ext cx="419225" cy="3404766"/>
              <a:chOff x="310908" y="1908791"/>
              <a:chExt cx="419225" cy="3404766"/>
            </a:xfrm>
          </p:grpSpPr>
          <p:cxnSp>
            <p:nvCxnSpPr>
              <p:cNvPr id="22" name="Straight Arrow Connector 21"/>
              <p:cNvCxnSpPr/>
              <p:nvPr/>
            </p:nvCxnSpPr>
            <p:spPr>
              <a:xfrm rot="5400000">
                <a:off x="-973044" y="3610380"/>
                <a:ext cx="340476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rot="5400000">
                <a:off x="-220309" y="3302787"/>
                <a:ext cx="1480393" cy="417960"/>
              </a:xfrm>
              <a:prstGeom prst="rect">
                <a:avLst/>
              </a:prstGeom>
              <a:noFill/>
            </p:spPr>
            <p:txBody>
              <a:bodyPr wrap="square" rtlCol="0">
                <a:spAutoFit/>
              </a:bodyPr>
              <a:lstStyle/>
              <a:p>
                <a:r>
                  <a:rPr lang="en-US" sz="1400" dirty="0" smtClean="0"/>
                  <a:t>Flow of Data</a:t>
                </a:r>
                <a:endParaRPr lang="en-US" sz="1400" dirty="0"/>
              </a:p>
            </p:txBody>
          </p:sp>
        </p:grpSp>
        <p:grpSp>
          <p:nvGrpSpPr>
            <p:cNvPr id="24" name="Group 65"/>
            <p:cNvGrpSpPr/>
            <p:nvPr/>
          </p:nvGrpSpPr>
          <p:grpSpPr>
            <a:xfrm>
              <a:off x="7133762" y="2466781"/>
              <a:ext cx="442719" cy="3403971"/>
              <a:chOff x="7289270" y="1909587"/>
              <a:chExt cx="442719" cy="3403971"/>
            </a:xfrm>
          </p:grpSpPr>
          <p:cxnSp>
            <p:nvCxnSpPr>
              <p:cNvPr id="25" name="Straight Arrow Connector 24"/>
              <p:cNvCxnSpPr/>
              <p:nvPr/>
            </p:nvCxnSpPr>
            <p:spPr>
              <a:xfrm rot="16200000" flipV="1">
                <a:off x="5587285" y="3611572"/>
                <a:ext cx="3403971"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rot="5400000">
                <a:off x="6590358" y="3419406"/>
                <a:ext cx="1865302" cy="417960"/>
              </a:xfrm>
              <a:prstGeom prst="rect">
                <a:avLst/>
              </a:prstGeom>
              <a:noFill/>
            </p:spPr>
            <p:txBody>
              <a:bodyPr wrap="square" rtlCol="0">
                <a:spAutoFit/>
              </a:bodyPr>
              <a:lstStyle/>
              <a:p>
                <a:r>
                  <a:rPr lang="en-US" sz="1400" dirty="0" smtClean="0"/>
                  <a:t>Flow of Demand</a:t>
                </a:r>
                <a:endParaRPr lang="en-US" sz="1400" dirty="0"/>
              </a:p>
            </p:txBody>
          </p:sp>
        </p:grpSp>
      </p:grpSp>
      <p:grpSp>
        <p:nvGrpSpPr>
          <p:cNvPr id="37" name="Group 36"/>
          <p:cNvGrpSpPr/>
          <p:nvPr/>
        </p:nvGrpSpPr>
        <p:grpSpPr>
          <a:xfrm>
            <a:off x="6493207" y="2096562"/>
            <a:ext cx="1277251" cy="1264606"/>
            <a:chOff x="6283849" y="3620434"/>
            <a:chExt cx="1277251" cy="1264606"/>
          </a:xfrm>
        </p:grpSpPr>
        <p:sp>
          <p:nvSpPr>
            <p:cNvPr id="27" name="Rectangle 26"/>
            <p:cNvSpPr/>
            <p:nvPr/>
          </p:nvSpPr>
          <p:spPr>
            <a:xfrm>
              <a:off x="6283849" y="3628655"/>
              <a:ext cx="341983" cy="125638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rot="5400000">
              <a:off x="6932909" y="3342449"/>
              <a:ext cx="341983" cy="914399"/>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6646700" y="3970640"/>
              <a:ext cx="914400" cy="9144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6283849" y="4113178"/>
              <a:ext cx="325430" cy="338554"/>
            </a:xfrm>
            <a:prstGeom prst="rect">
              <a:avLst/>
            </a:prstGeom>
            <a:noFill/>
          </p:spPr>
          <p:txBody>
            <a:bodyPr wrap="none" rtlCol="0">
              <a:spAutoFit/>
            </a:bodyPr>
            <a:lstStyle/>
            <a:p>
              <a:r>
                <a:rPr lang="en-US" sz="1600" dirty="0" smtClean="0"/>
                <a:t>L’</a:t>
              </a:r>
              <a:endParaRPr lang="en-US" sz="1600" dirty="0"/>
            </a:p>
          </p:txBody>
        </p:sp>
        <p:sp>
          <p:nvSpPr>
            <p:cNvPr id="32" name="TextBox 31"/>
            <p:cNvSpPr txBox="1"/>
            <p:nvPr/>
          </p:nvSpPr>
          <p:spPr>
            <a:xfrm>
              <a:off x="6662959" y="4081596"/>
              <a:ext cx="846305" cy="584776"/>
            </a:xfrm>
            <a:prstGeom prst="rect">
              <a:avLst/>
            </a:prstGeom>
            <a:noFill/>
          </p:spPr>
          <p:txBody>
            <a:bodyPr wrap="none" rtlCol="0">
              <a:spAutoFit/>
            </a:bodyPr>
            <a:lstStyle/>
            <a:p>
              <a:r>
                <a:rPr lang="en-US" sz="1600" dirty="0" smtClean="0"/>
                <a:t>Update</a:t>
              </a:r>
            </a:p>
            <a:p>
              <a:r>
                <a:rPr lang="en-US" sz="1600" dirty="0" smtClean="0"/>
                <a:t> Matrix</a:t>
              </a:r>
              <a:endParaRPr lang="en-US" sz="1600" dirty="0"/>
            </a:p>
          </p:txBody>
        </p:sp>
        <p:sp>
          <p:nvSpPr>
            <p:cNvPr id="35" name="TextBox 34"/>
            <p:cNvSpPr txBox="1"/>
            <p:nvPr/>
          </p:nvSpPr>
          <p:spPr>
            <a:xfrm>
              <a:off x="6894228" y="3620434"/>
              <a:ext cx="370815" cy="338554"/>
            </a:xfrm>
            <a:prstGeom prst="rect">
              <a:avLst/>
            </a:prstGeom>
            <a:noFill/>
          </p:spPr>
          <p:txBody>
            <a:bodyPr wrap="none" rtlCol="0">
              <a:spAutoFit/>
            </a:bodyPr>
            <a:lstStyle/>
            <a:p>
              <a:r>
                <a:rPr lang="en-US" sz="1600" dirty="0" smtClean="0"/>
                <a:t>U’</a:t>
              </a:r>
              <a:endParaRPr lang="en-US" sz="1600" dirty="0"/>
            </a:p>
          </p:txBody>
        </p:sp>
      </p:grpSp>
      <p:sp>
        <p:nvSpPr>
          <p:cNvPr id="39" name="TextBox 38"/>
          <p:cNvSpPr txBox="1"/>
          <p:nvPr/>
        </p:nvSpPr>
        <p:spPr>
          <a:xfrm>
            <a:off x="1716330" y="4618363"/>
            <a:ext cx="5352747" cy="923330"/>
          </a:xfrm>
          <a:prstGeom prst="rect">
            <a:avLst/>
          </a:prstGeom>
          <a:noFill/>
        </p:spPr>
        <p:txBody>
          <a:bodyPr wrap="none" rtlCol="0">
            <a:spAutoFit/>
          </a:bodyPr>
          <a:lstStyle/>
          <a:p>
            <a:pPr marL="342900" indent="-342900">
              <a:buAutoNum type="arabicPeriod"/>
            </a:pPr>
            <a:r>
              <a:rPr lang="en-US" dirty="0" smtClean="0"/>
              <a:t>Each node allocates memory</a:t>
            </a:r>
          </a:p>
          <a:p>
            <a:pPr marL="342900" indent="-342900">
              <a:buAutoNum type="arabicPeriod"/>
            </a:pPr>
            <a:r>
              <a:rPr lang="en-US" dirty="0" smtClean="0"/>
              <a:t>Memory is freed when all children are executed</a:t>
            </a:r>
          </a:p>
          <a:p>
            <a:pPr marL="342900" indent="-342900">
              <a:buAutoNum type="arabicPeriod"/>
            </a:pPr>
            <a:r>
              <a:rPr lang="en-US" dirty="0" smtClean="0"/>
              <a:t>Short and stubby DAGs with one root</a:t>
            </a:r>
            <a:endParaRPr lang="en-US" dirty="0"/>
          </a:p>
        </p:txBody>
      </p:sp>
      <p:sp>
        <p:nvSpPr>
          <p:cNvPr id="36" name="TextBox 35"/>
          <p:cNvSpPr txBox="1"/>
          <p:nvPr/>
        </p:nvSpPr>
        <p:spPr>
          <a:xfrm>
            <a:off x="6389535" y="3813993"/>
            <a:ext cx="1595584" cy="369332"/>
          </a:xfrm>
          <a:prstGeom prst="rect">
            <a:avLst/>
          </a:prstGeom>
          <a:noFill/>
        </p:spPr>
        <p:txBody>
          <a:bodyPr wrap="none" rtlCol="0">
            <a:spAutoFit/>
          </a:bodyPr>
          <a:lstStyle/>
          <a:p>
            <a:r>
              <a:rPr lang="en-US" dirty="0" smtClean="0"/>
              <a:t>Frontal Matrix</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Demand-driven DAG execution</a:t>
            </a:r>
            <a:endParaRPr lang="en-US" dirty="0"/>
          </a:p>
        </p:txBody>
      </p:sp>
      <p:sp>
        <p:nvSpPr>
          <p:cNvPr id="4" name="Footer Placeholder 3"/>
          <p:cNvSpPr>
            <a:spLocks noGrp="1"/>
          </p:cNvSpPr>
          <p:nvPr>
            <p:ph type="ftr" sz="quarter" idx="11"/>
          </p:nvPr>
        </p:nvSpPr>
        <p:spPr/>
        <p:txBody>
          <a:bodyPr/>
          <a:lstStyle/>
          <a:p>
            <a:r>
              <a:rPr lang="en-US" smtClean="0"/>
              <a:t>Kambadur, Gupta, Hoefler, and Lumsdaine</a:t>
            </a:r>
            <a:endParaRPr lang="en-US" dirty="0"/>
          </a:p>
        </p:txBody>
      </p:sp>
      <p:pic>
        <p:nvPicPr>
          <p:cNvPr id="7" name="Content Placeholder 6" descr="dag.eps"/>
          <p:cNvPicPr>
            <a:picLocks noGrp="1" noChangeAspect="1"/>
          </p:cNvPicPr>
          <p:nvPr>
            <p:ph sz="quarter" idx="1"/>
          </p:nvPr>
        </p:nvPicPr>
        <mc:AlternateContent>
          <mc:Choice xmlns:ma="http://schemas.microsoft.com/office/mac/drawingml/2008/main" Requires="ma">
            <p:blipFill>
              <a:blip r:embed="rId2"/>
              <a:srcRect l="-22772" r="-22772"/>
              <a:stretch>
                <a:fillRect/>
              </a:stretch>
            </p:blipFill>
          </mc:Choice>
          <mc:Fallback>
            <p:blipFill>
              <a:blip r:embed="rId3"/>
              <a:srcRect l="-22772" r="-22772"/>
              <a:stretch>
                <a:fillRect/>
              </a:stretch>
            </p:blipFill>
          </mc:Fallback>
        </mc:AlternateContent>
        <p:spPr>
          <a:xfrm>
            <a:off x="444241" y="1258074"/>
            <a:ext cx="8229600" cy="4676672"/>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DAG execution: Runtime</a:t>
            </a:r>
            <a:endParaRPr lang="en-US" dirty="0"/>
          </a:p>
        </p:txBody>
      </p:sp>
      <p:pic>
        <p:nvPicPr>
          <p:cNvPr id="4" name="Content Placeholder 3" descr="dag_speedup.eps"/>
          <p:cNvPicPr>
            <a:picLocks noGrp="1" noChangeAspect="1"/>
          </p:cNvPicPr>
          <p:nvPr>
            <p:ph sz="quarter" idx="1"/>
          </p:nvPr>
        </p:nvPicPr>
        <mc:AlternateContent>
          <mc:Choice xmlns:ma="http://schemas.microsoft.com/office/mac/drawingml/2008/main" Requires="ma">
            <p:blipFill>
              <a:blip r:embed="rId3"/>
              <a:srcRect l="-5178" r="-5178"/>
              <a:stretch>
                <a:fillRect/>
              </a:stretch>
            </p:blipFill>
          </mc:Choice>
          <mc:Fallback>
            <p:blipFill>
              <a:blip r:embed="rId4"/>
              <a:srcRect l="-5178" r="-5178"/>
              <a:stretch>
                <a:fillRect/>
              </a:stretch>
            </p:blipFill>
          </mc:Fallback>
        </mc:AlternateContent>
        <p:spPr/>
      </p:pic>
      <p:sp>
        <p:nvSpPr>
          <p:cNvPr id="6" name="Footer Placeholder 5"/>
          <p:cNvSpPr>
            <a:spLocks noGrp="1"/>
          </p:cNvSpPr>
          <p:nvPr>
            <p:ph type="ftr" sz="quarter" idx="11"/>
          </p:nvPr>
        </p:nvSpPr>
        <p:spPr/>
        <p:txBody>
          <a:bodyPr/>
          <a:lstStyle/>
          <a:p>
            <a:r>
              <a:rPr lang="en-US" smtClean="0"/>
              <a:t>Kambadur, Gupta, Hoefler, and Lumsdaine</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DAG execution: Peak memory usage</a:t>
            </a:r>
            <a:endParaRPr lang="en-US" dirty="0"/>
          </a:p>
        </p:txBody>
      </p:sp>
      <p:pic>
        <p:nvPicPr>
          <p:cNvPr id="4" name="Content Placeholder 3" descr="dag_memory.eps"/>
          <p:cNvPicPr>
            <a:picLocks noGrp="1" noChangeAspect="1"/>
          </p:cNvPicPr>
          <p:nvPr>
            <p:ph sz="quarter" idx="1"/>
          </p:nvPr>
        </p:nvPicPr>
        <mc:AlternateContent>
          <mc:Choice xmlns:ma="http://schemas.microsoft.com/office/mac/drawingml/2008/main" Requires="ma">
            <p:blipFill>
              <a:blip r:embed="rId3"/>
              <a:srcRect l="-8243" r="-8243"/>
              <a:stretch>
                <a:fillRect/>
              </a:stretch>
            </p:blipFill>
          </mc:Choice>
          <mc:Fallback>
            <p:blipFill>
              <a:blip r:embed="rId4"/>
              <a:srcRect l="-8243" r="-8243"/>
              <a:stretch>
                <a:fillRect/>
              </a:stretch>
            </p:blipFill>
          </mc:Fallback>
        </mc:AlternateContent>
        <p:spPr/>
      </p:pic>
      <p:sp>
        <p:nvSpPr>
          <p:cNvPr id="6" name="Footer Placeholder 5"/>
          <p:cNvSpPr>
            <a:spLocks noGrp="1"/>
          </p:cNvSpPr>
          <p:nvPr>
            <p:ph type="ftr" sz="quarter" idx="11"/>
          </p:nvPr>
        </p:nvSpPr>
        <p:spPr/>
        <p:txBody>
          <a:bodyPr/>
          <a:lstStyle/>
          <a:p>
            <a:r>
              <a:rPr lang="en-US" smtClean="0"/>
              <a:t>Kambadur, Gupta, Hoefler, and Lumsdaine</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quarter" idx="1"/>
          </p:nvPr>
        </p:nvSpPr>
        <p:spPr/>
        <p:txBody>
          <a:bodyPr/>
          <a:lstStyle/>
          <a:p>
            <a:r>
              <a:rPr lang="en-US" dirty="0" smtClean="0"/>
              <a:t>Need to support demand-driven DAG execution</a:t>
            </a:r>
          </a:p>
          <a:p>
            <a:pPr lvl="1"/>
            <a:r>
              <a:rPr lang="en-US" dirty="0" smtClean="0"/>
              <a:t>Promotes user-driven optimizations</a:t>
            </a:r>
          </a:p>
          <a:p>
            <a:r>
              <a:rPr lang="en-US" dirty="0" smtClean="0"/>
              <a:t>PFunc increases tasking support for</a:t>
            </a:r>
          </a:p>
          <a:p>
            <a:pPr lvl="1"/>
            <a:r>
              <a:rPr lang="en-US" dirty="0" smtClean="0"/>
              <a:t>Demand-driven DAG execution</a:t>
            </a:r>
          </a:p>
          <a:p>
            <a:pPr lvl="2"/>
            <a:r>
              <a:rPr lang="en-US" dirty="0" smtClean="0"/>
              <a:t>Multiple completion notifications</a:t>
            </a:r>
          </a:p>
          <a:p>
            <a:pPr lvl="2"/>
            <a:r>
              <a:rPr lang="en-US" dirty="0" smtClean="0"/>
              <a:t>Customizable task scheduling policies</a:t>
            </a:r>
          </a:p>
          <a:p>
            <a:r>
              <a:rPr lang="en-US" dirty="0" smtClean="0"/>
              <a:t>Future work</a:t>
            </a:r>
          </a:p>
          <a:p>
            <a:pPr lvl="1"/>
            <a:r>
              <a:rPr lang="en-US" dirty="0" smtClean="0"/>
              <a:t>Parallelize more applications</a:t>
            </a:r>
          </a:p>
          <a:p>
            <a:pPr lvl="1"/>
            <a:r>
              <a:rPr lang="en-US" dirty="0" smtClean="0"/>
              <a:t>Incorporate support for GPGPUs</a:t>
            </a:r>
          </a:p>
          <a:p>
            <a:pPr lvl="1"/>
            <a:endParaRPr lang="en-US" dirty="0" smtClean="0"/>
          </a:p>
          <a:p>
            <a:pPr lvl="1" algn="ctr">
              <a:buNone/>
            </a:pPr>
            <a:r>
              <a:rPr lang="en-US" dirty="0" err="1" smtClean="0">
                <a:solidFill>
                  <a:srgbClr val="3366FF"/>
                </a:solidFill>
              </a:rPr>
              <a:t>https://projects.coin-or.org/PFunc</a:t>
            </a:r>
            <a:endParaRPr lang="en-US" dirty="0">
              <a:solidFill>
                <a:srgbClr val="3366FF"/>
              </a:solidFill>
            </a:endParaRPr>
          </a:p>
        </p:txBody>
      </p:sp>
      <p:sp>
        <p:nvSpPr>
          <p:cNvPr id="5" name="Footer Placeholder 4"/>
          <p:cNvSpPr>
            <a:spLocks noGrp="1"/>
          </p:cNvSpPr>
          <p:nvPr>
            <p:ph type="ftr" sz="quarter" idx="11"/>
          </p:nvPr>
        </p:nvSpPr>
        <p:spPr/>
        <p:txBody>
          <a:bodyPr/>
          <a:lstStyle/>
          <a:p>
            <a:r>
              <a:rPr lang="en-US" smtClean="0"/>
              <a:t>Kambadur, Gupta, Hoefler, and Lumsdaine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83118" y="4029925"/>
            <a:ext cx="8229600" cy="676513"/>
          </a:xfrm>
        </p:spPr>
        <p:txBody>
          <a:bodyPr/>
          <a:lstStyle/>
          <a:p>
            <a:pPr algn="ctr"/>
            <a:r>
              <a:rPr lang="en-US" dirty="0" smtClean="0"/>
              <a:t>Questions?</a:t>
            </a:r>
            <a:endParaRPr lang="en-US" dirty="0"/>
          </a:p>
        </p:txBody>
      </p:sp>
      <p:sp>
        <p:nvSpPr>
          <p:cNvPr id="4" name="Footer Placeholder 3"/>
          <p:cNvSpPr>
            <a:spLocks noGrp="1"/>
          </p:cNvSpPr>
          <p:nvPr>
            <p:ph type="ftr" sz="quarter" idx="11"/>
          </p:nvPr>
        </p:nvSpPr>
        <p:spPr/>
        <p:txBody>
          <a:bodyPr/>
          <a:lstStyle/>
          <a:p>
            <a:r>
              <a:rPr lang="en-US" smtClean="0"/>
              <a:t>Kambadur, Gupta, Hoefler, and Lumsdaine</a:t>
            </a:r>
            <a:endParaRPr lang="en-US" dirty="0"/>
          </a:p>
        </p:txBody>
      </p:sp>
      <p:pic>
        <p:nvPicPr>
          <p:cNvPr id="9" name="Picture 8"/>
          <p:cNvPicPr>
            <a:picLocks noChangeAspect="1"/>
          </p:cNvPicPr>
          <p:nvPr/>
        </p:nvPicPr>
        <p:blipFill>
          <a:blip r:embed="rId2"/>
          <a:stretch>
            <a:fillRect/>
          </a:stretch>
        </p:blipFill>
        <p:spPr>
          <a:xfrm>
            <a:off x="3233194" y="1514452"/>
            <a:ext cx="2685491" cy="20230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a:xfrm>
            <a:off x="457200" y="1439486"/>
            <a:ext cx="8229600" cy="4937760"/>
          </a:xfrm>
        </p:spPr>
        <p:txBody>
          <a:bodyPr/>
          <a:lstStyle/>
          <a:p>
            <a:r>
              <a:rPr lang="en-US" dirty="0" smtClean="0"/>
              <a:t>Motivation</a:t>
            </a:r>
          </a:p>
          <a:p>
            <a:r>
              <a:rPr lang="en-US" dirty="0" smtClean="0"/>
              <a:t>Background</a:t>
            </a:r>
          </a:p>
          <a:p>
            <a:r>
              <a:rPr lang="en-US" dirty="0" smtClean="0"/>
              <a:t>DAG execution</a:t>
            </a:r>
          </a:p>
          <a:p>
            <a:r>
              <a:rPr lang="en-US" dirty="0" smtClean="0"/>
              <a:t>Case study</a:t>
            </a:r>
          </a:p>
          <a:p>
            <a:r>
              <a:rPr lang="en-US" dirty="0" smtClean="0"/>
              <a:t>Conclusion</a:t>
            </a:r>
            <a:endParaRPr lang="en-US" dirty="0"/>
          </a:p>
        </p:txBody>
      </p:sp>
      <p:sp>
        <p:nvSpPr>
          <p:cNvPr id="5" name="Footer Placeholder 4"/>
          <p:cNvSpPr>
            <a:spLocks noGrp="1"/>
          </p:cNvSpPr>
          <p:nvPr>
            <p:ph type="ftr" sz="quarter" idx="11"/>
          </p:nvPr>
        </p:nvSpPr>
        <p:spPr/>
        <p:txBody>
          <a:bodyPr/>
          <a:lstStyle/>
          <a:p>
            <a:r>
              <a:rPr lang="en-US" smtClean="0"/>
              <a:t>Kambadur, Gupta, Hoefler, and Lumsdaine</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sz="quarter" idx="1"/>
          </p:nvPr>
        </p:nvSpPr>
        <p:spPr>
          <a:xfrm>
            <a:off x="457200" y="1219200"/>
            <a:ext cx="8229600" cy="2668188"/>
          </a:xfrm>
        </p:spPr>
        <p:txBody>
          <a:bodyPr/>
          <a:lstStyle/>
          <a:p>
            <a:r>
              <a:rPr lang="en-US" dirty="0" smtClean="0"/>
              <a:t>Ubiquitous parallelism</a:t>
            </a:r>
          </a:p>
          <a:p>
            <a:pPr lvl="1"/>
            <a:r>
              <a:rPr lang="en-US" dirty="0" smtClean="0"/>
              <a:t>Multi-core, many-core and </a:t>
            </a:r>
            <a:r>
              <a:rPr lang="en-US" dirty="0" err="1" smtClean="0"/>
              <a:t>GPGPUs</a:t>
            </a:r>
            <a:endParaRPr lang="en-US" dirty="0" smtClean="0"/>
          </a:p>
          <a:p>
            <a:r>
              <a:rPr lang="en-US" dirty="0" smtClean="0"/>
              <a:t>Support for efficient || execution of DAGs is a must</a:t>
            </a:r>
          </a:p>
          <a:p>
            <a:pPr lvl="1"/>
            <a:r>
              <a:rPr lang="en-US" dirty="0" smtClean="0"/>
              <a:t>Powerful means of expressing application-level ||ism</a:t>
            </a:r>
          </a:p>
          <a:p>
            <a:pPr lvl="1"/>
            <a:r>
              <a:rPr lang="en-US" dirty="0" smtClean="0"/>
              <a:t>Task parallelism does not offer complete </a:t>
            </a:r>
            <a:r>
              <a:rPr lang="en-US" dirty="0" smtClean="0"/>
              <a:t>support yet</a:t>
            </a:r>
          </a:p>
          <a:p>
            <a:pPr lvl="1" algn="ctr">
              <a:buNone/>
            </a:pPr>
            <a:endParaRPr lang="en-US" dirty="0" smtClean="0"/>
          </a:p>
          <a:p>
            <a:pPr lvl="1">
              <a:buNone/>
            </a:pPr>
            <a:endParaRPr lang="en-US" dirty="0" smtClean="0"/>
          </a:p>
        </p:txBody>
      </p:sp>
      <p:sp>
        <p:nvSpPr>
          <p:cNvPr id="5" name="Footer Placeholder 4"/>
          <p:cNvSpPr>
            <a:spLocks noGrp="1"/>
          </p:cNvSpPr>
          <p:nvPr>
            <p:ph type="ftr" sz="quarter" idx="11"/>
          </p:nvPr>
        </p:nvSpPr>
        <p:spPr/>
        <p:txBody>
          <a:bodyPr/>
          <a:lstStyle/>
          <a:p>
            <a:r>
              <a:rPr lang="en-US" smtClean="0"/>
              <a:t>Kambadur, Gupta, Hoefler, and Lumsdaine</a:t>
            </a:r>
            <a:endParaRPr lang="en-US" dirty="0"/>
          </a:p>
        </p:txBody>
      </p:sp>
      <p:sp>
        <p:nvSpPr>
          <p:cNvPr id="7" name="TextBox 6"/>
          <p:cNvSpPr txBox="1"/>
          <p:nvPr/>
        </p:nvSpPr>
        <p:spPr>
          <a:xfrm>
            <a:off x="1901829" y="4094715"/>
            <a:ext cx="4290508" cy="461665"/>
          </a:xfrm>
          <a:prstGeom prst="rect">
            <a:avLst/>
          </a:prstGeom>
          <a:noFill/>
        </p:spPr>
        <p:txBody>
          <a:bodyPr wrap="none" rtlCol="0">
            <a:spAutoFit/>
          </a:bodyPr>
          <a:lstStyle/>
          <a:p>
            <a:r>
              <a:rPr lang="en-US" sz="2400" dirty="0" smtClean="0">
                <a:solidFill>
                  <a:srgbClr val="FF0000"/>
                </a:solidFill>
              </a:rPr>
              <a:t>Not studying DAG scheduling!</a:t>
            </a:r>
            <a:endParaRPr lang="en-US" sz="2400" dirty="0">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Dataflow models</a:t>
            </a:r>
            <a:endParaRPr lang="en-US" dirty="0"/>
          </a:p>
        </p:txBody>
      </p:sp>
      <p:sp>
        <p:nvSpPr>
          <p:cNvPr id="3" name="Content Placeholder 2"/>
          <p:cNvSpPr>
            <a:spLocks noGrp="1"/>
          </p:cNvSpPr>
          <p:nvPr>
            <p:ph sz="quarter" idx="1"/>
          </p:nvPr>
        </p:nvSpPr>
        <p:spPr/>
        <p:txBody>
          <a:bodyPr/>
          <a:lstStyle/>
          <a:p>
            <a:r>
              <a:rPr lang="en-US" dirty="0" smtClean="0"/>
              <a:t>Powerful parallelization model for applications</a:t>
            </a:r>
          </a:p>
          <a:p>
            <a:pPr lvl="1"/>
            <a:r>
              <a:rPr lang="en-US" dirty="0" smtClean="0"/>
              <a:t>Id, Sisal, LUSTRE, BLAZE family of languages</a:t>
            </a:r>
          </a:p>
          <a:p>
            <a:r>
              <a:rPr lang="en-US" dirty="0" smtClean="0"/>
              <a:t>Classified based on order of DAG nodes’ execution</a:t>
            </a:r>
          </a:p>
          <a:p>
            <a:r>
              <a:rPr lang="en-US" dirty="0" smtClean="0"/>
              <a:t>Data-driven dataflow model</a:t>
            </a:r>
          </a:p>
          <a:p>
            <a:pPr lvl="1"/>
            <a:r>
              <a:rPr lang="en-US" dirty="0" smtClean="0"/>
              <a:t>Computations initiated when all inputs become available</a:t>
            </a:r>
          </a:p>
          <a:p>
            <a:r>
              <a:rPr lang="en-US" dirty="0" smtClean="0"/>
              <a:t>Demand-driven dataflow model</a:t>
            </a:r>
          </a:p>
          <a:p>
            <a:pPr lvl="1"/>
            <a:r>
              <a:rPr lang="en-US" dirty="0" smtClean="0"/>
              <a:t>Computations initiated when inputs are needed</a:t>
            </a:r>
          </a:p>
          <a:p>
            <a:pPr lvl="1"/>
            <a:endParaRPr lang="en-US" dirty="0"/>
          </a:p>
        </p:txBody>
      </p:sp>
      <p:sp>
        <p:nvSpPr>
          <p:cNvPr id="4" name="Footer Placeholder 3"/>
          <p:cNvSpPr>
            <a:spLocks noGrp="1"/>
          </p:cNvSpPr>
          <p:nvPr>
            <p:ph type="ftr" sz="quarter" idx="11"/>
          </p:nvPr>
        </p:nvSpPr>
        <p:spPr/>
        <p:txBody>
          <a:bodyPr/>
          <a:lstStyle/>
          <a:p>
            <a:r>
              <a:rPr lang="en-US" smtClean="0"/>
              <a:t>Kambadur, Gupta, Hoefler, and Lumsdaine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Fibonacci</a:t>
            </a:r>
            <a:endParaRPr lang="en-US" dirty="0"/>
          </a:p>
        </p:txBody>
      </p:sp>
      <p:sp>
        <p:nvSpPr>
          <p:cNvPr id="4" name="Footer Placeholder 3"/>
          <p:cNvSpPr>
            <a:spLocks noGrp="1"/>
          </p:cNvSpPr>
          <p:nvPr>
            <p:ph type="ftr" sz="quarter" idx="11"/>
          </p:nvPr>
        </p:nvSpPr>
        <p:spPr/>
        <p:txBody>
          <a:bodyPr/>
          <a:lstStyle/>
          <a:p>
            <a:r>
              <a:rPr lang="en-US" smtClean="0"/>
              <a:t>Kambadur, Gupta, Hoefler, and Lumsdaine</a:t>
            </a:r>
            <a:endParaRPr lang="en-US" dirty="0"/>
          </a:p>
        </p:txBody>
      </p:sp>
      <p:sp>
        <p:nvSpPr>
          <p:cNvPr id="5" name="TextBox 4"/>
          <p:cNvSpPr txBox="1"/>
          <p:nvPr/>
        </p:nvSpPr>
        <p:spPr>
          <a:xfrm>
            <a:off x="1819519" y="1321712"/>
            <a:ext cx="5448502" cy="1200329"/>
          </a:xfrm>
          <a:prstGeom prst="rect">
            <a:avLst/>
          </a:prstGeom>
          <a:noFill/>
          <a:ln>
            <a:solidFill>
              <a:schemeClr val="tx1"/>
            </a:solidFill>
          </a:ln>
        </p:spPr>
        <p:txBody>
          <a:bodyPr wrap="none" rtlCol="0">
            <a:spAutoFit/>
          </a:bodyPr>
          <a:lstStyle/>
          <a:p>
            <a:r>
              <a:rPr lang="en-US" b="1" dirty="0" err="1" smtClean="0">
                <a:latin typeface="Monaco"/>
                <a:cs typeface="Monaco"/>
              </a:rPr>
              <a:t>int</a:t>
            </a:r>
            <a:r>
              <a:rPr lang="en-US" b="1" dirty="0" smtClean="0">
                <a:latin typeface="Monaco"/>
                <a:cs typeface="Monaco"/>
              </a:rPr>
              <a:t> </a:t>
            </a:r>
            <a:r>
              <a:rPr lang="en-US" dirty="0" smtClean="0">
                <a:latin typeface="Monaco"/>
                <a:cs typeface="Monaco"/>
              </a:rPr>
              <a:t>fib (</a:t>
            </a:r>
            <a:r>
              <a:rPr lang="en-US" b="1" dirty="0" err="1" smtClean="0">
                <a:latin typeface="Monaco"/>
                <a:cs typeface="Monaco"/>
              </a:rPr>
              <a:t>int</a:t>
            </a:r>
            <a:r>
              <a:rPr lang="en-US" b="1" dirty="0" smtClean="0">
                <a:latin typeface="Monaco"/>
                <a:cs typeface="Monaco"/>
              </a:rPr>
              <a:t> </a:t>
            </a:r>
            <a:r>
              <a:rPr lang="en-US" dirty="0" err="1" smtClean="0">
                <a:latin typeface="Monaco"/>
                <a:cs typeface="Monaco"/>
              </a:rPr>
              <a:t>n</a:t>
            </a:r>
            <a:r>
              <a:rPr lang="en-US" dirty="0" smtClean="0">
                <a:latin typeface="Monaco"/>
                <a:cs typeface="Monaco"/>
              </a:rPr>
              <a:t>) {</a:t>
            </a:r>
          </a:p>
          <a:p>
            <a:r>
              <a:rPr lang="en-US" dirty="0" smtClean="0">
                <a:latin typeface="Monaco"/>
                <a:cs typeface="Monaco"/>
              </a:rPr>
              <a:t>  if (0==</a:t>
            </a:r>
            <a:r>
              <a:rPr lang="en-US" dirty="0" err="1" smtClean="0">
                <a:latin typeface="Monaco"/>
                <a:cs typeface="Monaco"/>
              </a:rPr>
              <a:t>n</a:t>
            </a:r>
            <a:r>
              <a:rPr lang="en-US" dirty="0" smtClean="0">
                <a:latin typeface="Monaco"/>
                <a:cs typeface="Monaco"/>
              </a:rPr>
              <a:t> || 1==</a:t>
            </a:r>
            <a:r>
              <a:rPr lang="en-US" dirty="0" err="1" smtClean="0">
                <a:latin typeface="Monaco"/>
                <a:cs typeface="Monaco"/>
              </a:rPr>
              <a:t>n</a:t>
            </a:r>
            <a:r>
              <a:rPr lang="en-US" dirty="0" smtClean="0">
                <a:latin typeface="Monaco"/>
                <a:cs typeface="Monaco"/>
              </a:rPr>
              <a:t>) return (</a:t>
            </a:r>
            <a:r>
              <a:rPr lang="en-US" dirty="0" err="1" smtClean="0">
                <a:latin typeface="Monaco"/>
                <a:cs typeface="Monaco"/>
              </a:rPr>
              <a:t>n</a:t>
            </a:r>
            <a:r>
              <a:rPr lang="en-US" dirty="0" smtClean="0">
                <a:latin typeface="Monaco"/>
                <a:cs typeface="Monaco"/>
              </a:rPr>
              <a:t>);</a:t>
            </a:r>
          </a:p>
          <a:p>
            <a:r>
              <a:rPr lang="en-US" dirty="0" smtClean="0">
                <a:latin typeface="Monaco"/>
                <a:cs typeface="Monaco"/>
              </a:rPr>
              <a:t>  else return (fib (n-1) + fib (n-2));</a:t>
            </a:r>
          </a:p>
          <a:p>
            <a:r>
              <a:rPr lang="en-US" b="1" dirty="0" smtClean="0">
                <a:latin typeface="Monaco"/>
                <a:cs typeface="Monaco"/>
              </a:rPr>
              <a:t>}</a:t>
            </a:r>
          </a:p>
        </p:txBody>
      </p:sp>
      <p:pic>
        <p:nvPicPr>
          <p:cNvPr id="7" name="Picture 6" descr="fib.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407916" y="2850750"/>
            <a:ext cx="4076105" cy="283779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parallelism and Cilk</a:t>
            </a:r>
            <a:endParaRPr lang="en-US" dirty="0"/>
          </a:p>
        </p:txBody>
      </p:sp>
      <p:sp>
        <p:nvSpPr>
          <p:cNvPr id="3" name="Content Placeholder 2"/>
          <p:cNvSpPr>
            <a:spLocks noGrp="1"/>
          </p:cNvSpPr>
          <p:nvPr>
            <p:ph sz="quarter" idx="1"/>
          </p:nvPr>
        </p:nvSpPr>
        <p:spPr/>
        <p:txBody>
          <a:bodyPr/>
          <a:lstStyle/>
          <a:p>
            <a:r>
              <a:rPr lang="en-US" dirty="0" smtClean="0"/>
              <a:t>Program broken down into smaller tasks</a:t>
            </a:r>
          </a:p>
          <a:p>
            <a:r>
              <a:rPr lang="en-US" dirty="0" smtClean="0"/>
              <a:t>Independent tasks are executed in parallel</a:t>
            </a:r>
          </a:p>
          <a:p>
            <a:r>
              <a:rPr lang="en-US" dirty="0" smtClean="0"/>
              <a:t>Generic model of parallelism</a:t>
            </a:r>
          </a:p>
          <a:p>
            <a:pPr lvl="1"/>
            <a:r>
              <a:rPr lang="en-US" dirty="0" smtClean="0"/>
              <a:t>Subsumes data parallelism and SPMD parallelism</a:t>
            </a:r>
          </a:p>
          <a:p>
            <a:r>
              <a:rPr lang="en-US" dirty="0" smtClean="0"/>
              <a:t>Cilk is the best-known implementation</a:t>
            </a:r>
          </a:p>
          <a:p>
            <a:pPr lvl="1"/>
            <a:r>
              <a:rPr lang="en-US" dirty="0" err="1" smtClean="0"/>
              <a:t>Leiserson</a:t>
            </a:r>
            <a:r>
              <a:rPr lang="en-US" dirty="0" smtClean="0"/>
              <a:t> et al</a:t>
            </a:r>
          </a:p>
          <a:p>
            <a:pPr lvl="1"/>
            <a:r>
              <a:rPr lang="en-US" dirty="0" smtClean="0"/>
              <a:t>C and C++, shared memory</a:t>
            </a:r>
          </a:p>
          <a:p>
            <a:pPr lvl="1"/>
            <a:r>
              <a:rPr lang="en-US" dirty="0" smtClean="0"/>
              <a:t>Introduced the work-stealing scheduler</a:t>
            </a:r>
          </a:p>
          <a:p>
            <a:pPr lvl="1"/>
            <a:r>
              <a:rPr lang="en-US" dirty="0" smtClean="0"/>
              <a:t>Guaranteed bounds on space and time</a:t>
            </a:r>
          </a:p>
          <a:p>
            <a:pPr lvl="2"/>
            <a:r>
              <a:rPr lang="en-US" dirty="0" smtClean="0"/>
              <a:t>Because of fully-strict computation model</a:t>
            </a:r>
          </a:p>
        </p:txBody>
      </p:sp>
      <p:sp>
        <p:nvSpPr>
          <p:cNvPr id="5" name="Footer Placeholder 4"/>
          <p:cNvSpPr>
            <a:spLocks noGrp="1"/>
          </p:cNvSpPr>
          <p:nvPr>
            <p:ph type="ftr" sz="quarter" idx="11"/>
          </p:nvPr>
        </p:nvSpPr>
        <p:spPr/>
        <p:txBody>
          <a:bodyPr/>
          <a:lstStyle/>
          <a:p>
            <a:r>
              <a:rPr lang="en-US" smtClean="0"/>
              <a:t>Kambadur, Gupta, Hoefler, and Lumsdaine</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Fibonacci</a:t>
            </a:r>
            <a:endParaRPr lang="en-US" dirty="0"/>
          </a:p>
        </p:txBody>
      </p:sp>
      <p:sp>
        <p:nvSpPr>
          <p:cNvPr id="4" name="Footer Placeholder 3"/>
          <p:cNvSpPr>
            <a:spLocks noGrp="1"/>
          </p:cNvSpPr>
          <p:nvPr>
            <p:ph type="ftr" sz="quarter" idx="11"/>
          </p:nvPr>
        </p:nvSpPr>
        <p:spPr/>
        <p:txBody>
          <a:bodyPr/>
          <a:lstStyle/>
          <a:p>
            <a:r>
              <a:rPr lang="en-US" smtClean="0"/>
              <a:t>Kambadur, Gupta, Hoefler, and Lumsdaine</a:t>
            </a:r>
            <a:endParaRPr lang="en-US" dirty="0"/>
          </a:p>
        </p:txBody>
      </p:sp>
      <p:sp>
        <p:nvSpPr>
          <p:cNvPr id="5" name="TextBox 4"/>
          <p:cNvSpPr txBox="1"/>
          <p:nvPr/>
        </p:nvSpPr>
        <p:spPr>
          <a:xfrm>
            <a:off x="3983672" y="1360586"/>
            <a:ext cx="4001717" cy="2062103"/>
          </a:xfrm>
          <a:prstGeom prst="rect">
            <a:avLst/>
          </a:prstGeom>
          <a:noFill/>
          <a:ln>
            <a:solidFill>
              <a:schemeClr val="tx1"/>
            </a:solidFill>
          </a:ln>
        </p:spPr>
        <p:txBody>
          <a:bodyPr wrap="none" rtlCol="0">
            <a:spAutoFit/>
          </a:bodyPr>
          <a:lstStyle/>
          <a:p>
            <a:r>
              <a:rPr lang="en-US" sz="1600" b="1" dirty="0" err="1" smtClean="0">
                <a:solidFill>
                  <a:srgbClr val="FF0000"/>
                </a:solidFill>
                <a:latin typeface="Monaco"/>
                <a:cs typeface="Monaco"/>
              </a:rPr>
              <a:t>cilk</a:t>
            </a:r>
            <a:r>
              <a:rPr lang="en-US" sz="1600" b="1" dirty="0" smtClean="0">
                <a:solidFill>
                  <a:srgbClr val="FF0000"/>
                </a:solidFill>
                <a:latin typeface="Monaco"/>
                <a:cs typeface="Monaco"/>
              </a:rPr>
              <a:t> </a:t>
            </a:r>
            <a:r>
              <a:rPr lang="en-US" sz="1600" b="1" dirty="0" err="1" smtClean="0">
                <a:latin typeface="Monaco"/>
                <a:cs typeface="Monaco"/>
              </a:rPr>
              <a:t>int</a:t>
            </a:r>
            <a:r>
              <a:rPr lang="en-US" sz="1600" b="1" dirty="0" smtClean="0">
                <a:latin typeface="Monaco"/>
                <a:cs typeface="Monaco"/>
              </a:rPr>
              <a:t> </a:t>
            </a:r>
            <a:r>
              <a:rPr lang="en-US" sz="1600" dirty="0" smtClean="0">
                <a:latin typeface="Monaco"/>
                <a:cs typeface="Monaco"/>
              </a:rPr>
              <a:t>fib (</a:t>
            </a:r>
            <a:r>
              <a:rPr lang="en-US" sz="1600" b="1" dirty="0" err="1" smtClean="0">
                <a:latin typeface="Monaco"/>
                <a:cs typeface="Monaco"/>
              </a:rPr>
              <a:t>int</a:t>
            </a:r>
            <a:r>
              <a:rPr lang="en-US" sz="1600" b="1" dirty="0" smtClean="0">
                <a:latin typeface="Monaco"/>
                <a:cs typeface="Monaco"/>
              </a:rPr>
              <a:t> </a:t>
            </a:r>
            <a:r>
              <a:rPr lang="en-US" sz="1600" dirty="0" err="1" smtClean="0">
                <a:latin typeface="Monaco"/>
                <a:cs typeface="Monaco"/>
              </a:rPr>
              <a:t>n</a:t>
            </a:r>
            <a:r>
              <a:rPr lang="en-US" sz="1600" dirty="0" smtClean="0">
                <a:latin typeface="Monaco"/>
                <a:cs typeface="Monaco"/>
              </a:rPr>
              <a:t>) {</a:t>
            </a:r>
          </a:p>
          <a:p>
            <a:r>
              <a:rPr lang="en-US" sz="1600" dirty="0" smtClean="0">
                <a:latin typeface="Monaco"/>
                <a:cs typeface="Monaco"/>
              </a:rPr>
              <a:t>  if (0==</a:t>
            </a:r>
            <a:r>
              <a:rPr lang="en-US" sz="1600" dirty="0" err="1" smtClean="0">
                <a:latin typeface="Monaco"/>
                <a:cs typeface="Monaco"/>
              </a:rPr>
              <a:t>n</a:t>
            </a:r>
            <a:r>
              <a:rPr lang="en-US" sz="1600" dirty="0" smtClean="0">
                <a:latin typeface="Monaco"/>
                <a:cs typeface="Monaco"/>
              </a:rPr>
              <a:t> || 1==</a:t>
            </a:r>
            <a:r>
              <a:rPr lang="en-US" sz="1600" dirty="0" err="1" smtClean="0">
                <a:latin typeface="Monaco"/>
                <a:cs typeface="Monaco"/>
              </a:rPr>
              <a:t>n</a:t>
            </a:r>
            <a:r>
              <a:rPr lang="en-US" sz="1600" dirty="0" smtClean="0">
                <a:latin typeface="Monaco"/>
                <a:cs typeface="Monaco"/>
              </a:rPr>
              <a:t>) return (</a:t>
            </a:r>
            <a:r>
              <a:rPr lang="en-US" sz="1600" dirty="0" err="1" smtClean="0">
                <a:latin typeface="Monaco"/>
                <a:cs typeface="Monaco"/>
              </a:rPr>
              <a:t>n</a:t>
            </a:r>
            <a:r>
              <a:rPr lang="en-US" sz="1600" dirty="0" smtClean="0">
                <a:latin typeface="Monaco"/>
                <a:cs typeface="Monaco"/>
              </a:rPr>
              <a:t>);</a:t>
            </a:r>
          </a:p>
          <a:p>
            <a:r>
              <a:rPr lang="en-US" sz="1600" dirty="0" smtClean="0">
                <a:latin typeface="Monaco"/>
                <a:cs typeface="Monaco"/>
              </a:rPr>
              <a:t>  else {</a:t>
            </a:r>
          </a:p>
          <a:p>
            <a:r>
              <a:rPr lang="en-US" sz="1600" dirty="0" smtClean="0">
                <a:latin typeface="Monaco"/>
                <a:cs typeface="Monaco"/>
              </a:rPr>
              <a:t>    </a:t>
            </a:r>
            <a:r>
              <a:rPr lang="en-US" sz="1600" dirty="0" err="1" smtClean="0">
                <a:latin typeface="Monaco"/>
                <a:cs typeface="Monaco"/>
              </a:rPr>
              <a:t>int</a:t>
            </a:r>
            <a:r>
              <a:rPr lang="en-US" sz="1600" dirty="0" smtClean="0">
                <a:latin typeface="Monaco"/>
                <a:cs typeface="Monaco"/>
              </a:rPr>
              <a:t> </a:t>
            </a:r>
            <a:r>
              <a:rPr lang="en-US" sz="1600" dirty="0" err="1" smtClean="0">
                <a:latin typeface="Monaco"/>
                <a:cs typeface="Monaco"/>
              </a:rPr>
              <a:t>x</a:t>
            </a:r>
            <a:r>
              <a:rPr lang="en-US" sz="1600" dirty="0" smtClean="0">
                <a:latin typeface="Monaco"/>
                <a:cs typeface="Monaco"/>
              </a:rPr>
              <a:t> = </a:t>
            </a:r>
            <a:r>
              <a:rPr lang="en-US" sz="1600" dirty="0" smtClean="0">
                <a:solidFill>
                  <a:srgbClr val="FF0000"/>
                </a:solidFill>
                <a:latin typeface="Monaco"/>
                <a:cs typeface="Monaco"/>
              </a:rPr>
              <a:t>spawn </a:t>
            </a:r>
            <a:r>
              <a:rPr lang="en-US" sz="1600" dirty="0" smtClean="0">
                <a:latin typeface="Monaco"/>
                <a:cs typeface="Monaco"/>
              </a:rPr>
              <a:t>fib (n-1); </a:t>
            </a:r>
          </a:p>
          <a:p>
            <a:r>
              <a:rPr lang="en-US" sz="1600" dirty="0" smtClean="0">
                <a:latin typeface="Monaco"/>
                <a:cs typeface="Monaco"/>
              </a:rPr>
              <a:t>    </a:t>
            </a:r>
            <a:r>
              <a:rPr lang="en-US" sz="1600" dirty="0" err="1" smtClean="0">
                <a:latin typeface="Monaco"/>
                <a:cs typeface="Monaco"/>
              </a:rPr>
              <a:t>int</a:t>
            </a:r>
            <a:r>
              <a:rPr lang="en-US" sz="1600" dirty="0" smtClean="0">
                <a:latin typeface="Monaco"/>
                <a:cs typeface="Monaco"/>
              </a:rPr>
              <a:t> </a:t>
            </a:r>
            <a:r>
              <a:rPr lang="en-US" sz="1600" dirty="0" err="1" smtClean="0">
                <a:latin typeface="Monaco"/>
                <a:cs typeface="Monaco"/>
              </a:rPr>
              <a:t>y</a:t>
            </a:r>
            <a:r>
              <a:rPr lang="en-US" sz="1600" dirty="0" smtClean="0">
                <a:latin typeface="Monaco"/>
                <a:cs typeface="Monaco"/>
              </a:rPr>
              <a:t> = </a:t>
            </a:r>
            <a:r>
              <a:rPr lang="en-US" sz="1600" dirty="0" smtClean="0">
                <a:solidFill>
                  <a:srgbClr val="FF0000"/>
                </a:solidFill>
                <a:latin typeface="Monaco"/>
                <a:cs typeface="Monaco"/>
              </a:rPr>
              <a:t>spawn </a:t>
            </a:r>
            <a:r>
              <a:rPr lang="en-US" sz="1600" dirty="0" smtClean="0">
                <a:latin typeface="Monaco"/>
                <a:cs typeface="Monaco"/>
              </a:rPr>
              <a:t>fib (n-2);</a:t>
            </a:r>
          </a:p>
          <a:p>
            <a:r>
              <a:rPr lang="en-US" sz="1600" dirty="0" smtClean="0">
                <a:latin typeface="Monaco"/>
                <a:cs typeface="Monaco"/>
              </a:rPr>
              <a:t>    </a:t>
            </a:r>
            <a:r>
              <a:rPr lang="en-US" sz="1600" dirty="0" smtClean="0">
                <a:solidFill>
                  <a:srgbClr val="FF0000"/>
                </a:solidFill>
                <a:latin typeface="Monaco"/>
                <a:cs typeface="Monaco"/>
              </a:rPr>
              <a:t>sync</a:t>
            </a:r>
            <a:r>
              <a:rPr lang="en-US" sz="1600" dirty="0" smtClean="0">
                <a:latin typeface="Monaco"/>
                <a:cs typeface="Monaco"/>
              </a:rPr>
              <a:t>;</a:t>
            </a:r>
          </a:p>
          <a:p>
            <a:r>
              <a:rPr lang="en-US" sz="1600" dirty="0" smtClean="0">
                <a:latin typeface="Monaco"/>
                <a:cs typeface="Monaco"/>
              </a:rPr>
              <a:t>    return (</a:t>
            </a:r>
            <a:r>
              <a:rPr lang="en-US" sz="1600" dirty="0" err="1" smtClean="0">
                <a:latin typeface="Monaco"/>
                <a:cs typeface="Monaco"/>
              </a:rPr>
              <a:t>x+y</a:t>
            </a:r>
            <a:r>
              <a:rPr lang="en-US" sz="1600" dirty="0" smtClean="0">
                <a:latin typeface="Monaco"/>
                <a:cs typeface="Monaco"/>
              </a:rPr>
              <a:t>);</a:t>
            </a:r>
          </a:p>
          <a:p>
            <a:r>
              <a:rPr lang="en-US" sz="1600" b="1" dirty="0" smtClean="0">
                <a:latin typeface="Monaco"/>
                <a:cs typeface="Monaco"/>
              </a:rPr>
              <a:t>}</a:t>
            </a:r>
          </a:p>
        </p:txBody>
      </p:sp>
      <p:sp>
        <p:nvSpPr>
          <p:cNvPr id="44" name="TextBox 43"/>
          <p:cNvSpPr txBox="1"/>
          <p:nvPr/>
        </p:nvSpPr>
        <p:spPr>
          <a:xfrm>
            <a:off x="4248994" y="4006399"/>
            <a:ext cx="4277433" cy="923330"/>
          </a:xfrm>
          <a:prstGeom prst="rect">
            <a:avLst/>
          </a:prstGeom>
          <a:noFill/>
        </p:spPr>
        <p:txBody>
          <a:bodyPr wrap="square" rtlCol="0">
            <a:spAutoFit/>
          </a:bodyPr>
          <a:lstStyle/>
          <a:p>
            <a:pPr marL="342900" indent="-342900"/>
            <a:r>
              <a:rPr lang="en-US" dirty="0" smtClean="0"/>
              <a:t>1. Each task has exactly one parent.</a:t>
            </a:r>
          </a:p>
          <a:p>
            <a:pPr marL="342900" indent="-342900"/>
            <a:r>
              <a:rPr lang="en-US" dirty="0" smtClean="0"/>
              <a:t>2. All tasks returns to respective parents</a:t>
            </a:r>
          </a:p>
          <a:p>
            <a:pPr marL="342900" indent="-342900"/>
            <a:endParaRPr lang="en-US" dirty="0"/>
          </a:p>
        </p:txBody>
      </p:sp>
      <p:sp>
        <p:nvSpPr>
          <p:cNvPr id="45" name="Oval 44"/>
          <p:cNvSpPr/>
          <p:nvPr/>
        </p:nvSpPr>
        <p:spPr>
          <a:xfrm>
            <a:off x="1853098" y="1737754"/>
            <a:ext cx="554026" cy="463312"/>
          </a:xfrm>
          <a:prstGeom prst="ellipse">
            <a:avLst/>
          </a:prstGeom>
          <a:ln/>
        </p:spPr>
        <p:style>
          <a:lnRef idx="1">
            <a:schemeClr val="accent1"/>
          </a:lnRef>
          <a:fillRef idx="3">
            <a:schemeClr val="accent1"/>
          </a:fillRef>
          <a:effectRef idx="2">
            <a:schemeClr val="accent1"/>
          </a:effectRef>
          <a:fontRef idx="minor">
            <a:schemeClr val="lt1"/>
          </a:fontRef>
        </p:style>
      </p:sp>
      <p:sp>
        <p:nvSpPr>
          <p:cNvPr id="46" name="Oval 45"/>
          <p:cNvSpPr/>
          <p:nvPr/>
        </p:nvSpPr>
        <p:spPr>
          <a:xfrm>
            <a:off x="2559524" y="2727721"/>
            <a:ext cx="554026" cy="463312"/>
          </a:xfrm>
          <a:prstGeom prst="ellipse">
            <a:avLst/>
          </a:prstGeom>
          <a:ln/>
        </p:spPr>
        <p:style>
          <a:lnRef idx="1">
            <a:schemeClr val="accent1"/>
          </a:lnRef>
          <a:fillRef idx="3">
            <a:schemeClr val="accent1"/>
          </a:fillRef>
          <a:effectRef idx="2">
            <a:schemeClr val="accent1"/>
          </a:effectRef>
          <a:fontRef idx="minor">
            <a:schemeClr val="lt1"/>
          </a:fontRef>
        </p:style>
      </p:sp>
      <p:sp>
        <p:nvSpPr>
          <p:cNvPr id="47" name="Oval 46"/>
          <p:cNvSpPr/>
          <p:nvPr/>
        </p:nvSpPr>
        <p:spPr>
          <a:xfrm>
            <a:off x="1111440" y="2727721"/>
            <a:ext cx="554026" cy="463312"/>
          </a:xfrm>
          <a:prstGeom prst="ellipse">
            <a:avLst/>
          </a:prstGeom>
          <a:ln/>
        </p:spPr>
        <p:style>
          <a:lnRef idx="1">
            <a:schemeClr val="accent1"/>
          </a:lnRef>
          <a:fillRef idx="3">
            <a:schemeClr val="accent1"/>
          </a:fillRef>
          <a:effectRef idx="2">
            <a:schemeClr val="accent1"/>
          </a:effectRef>
          <a:fontRef idx="minor">
            <a:schemeClr val="lt1"/>
          </a:fontRef>
        </p:style>
      </p:sp>
      <p:sp>
        <p:nvSpPr>
          <p:cNvPr id="48" name="Oval 47"/>
          <p:cNvSpPr/>
          <p:nvPr/>
        </p:nvSpPr>
        <p:spPr>
          <a:xfrm>
            <a:off x="2282511" y="3866254"/>
            <a:ext cx="554026" cy="463312"/>
          </a:xfrm>
          <a:prstGeom prst="ellipse">
            <a:avLst/>
          </a:prstGeom>
          <a:ln/>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1388453" y="3866254"/>
            <a:ext cx="554026" cy="463312"/>
          </a:xfrm>
          <a:prstGeom prst="ellipse">
            <a:avLst/>
          </a:prstGeom>
          <a:ln/>
        </p:spPr>
        <p:style>
          <a:lnRef idx="1">
            <a:schemeClr val="accent1"/>
          </a:lnRef>
          <a:fillRef idx="3">
            <a:schemeClr val="accent1"/>
          </a:fillRef>
          <a:effectRef idx="2">
            <a:schemeClr val="accent1"/>
          </a:effectRef>
          <a:fontRef idx="minor">
            <a:schemeClr val="lt1"/>
          </a:fontRef>
        </p:style>
      </p:sp>
      <p:sp>
        <p:nvSpPr>
          <p:cNvPr id="50" name="Oval 49"/>
          <p:cNvSpPr/>
          <p:nvPr/>
        </p:nvSpPr>
        <p:spPr>
          <a:xfrm>
            <a:off x="3028020" y="3866254"/>
            <a:ext cx="554026" cy="463312"/>
          </a:xfrm>
          <a:prstGeom prst="ellipse">
            <a:avLst/>
          </a:prstGeom>
          <a:ln/>
        </p:spPr>
        <p:style>
          <a:lnRef idx="1">
            <a:schemeClr val="accent1"/>
          </a:lnRef>
          <a:fillRef idx="3">
            <a:schemeClr val="accent1"/>
          </a:fillRef>
          <a:effectRef idx="2">
            <a:schemeClr val="accent1"/>
          </a:effectRef>
          <a:fontRef idx="minor">
            <a:schemeClr val="lt1"/>
          </a:fontRef>
        </p:style>
      </p:sp>
      <p:sp>
        <p:nvSpPr>
          <p:cNvPr id="51" name="Oval 50"/>
          <p:cNvSpPr/>
          <p:nvPr/>
        </p:nvSpPr>
        <p:spPr>
          <a:xfrm>
            <a:off x="557414" y="3866254"/>
            <a:ext cx="554026" cy="463312"/>
          </a:xfrm>
          <a:prstGeom prst="ellipse">
            <a:avLst/>
          </a:prstGeom>
          <a:ln/>
        </p:spPr>
        <p:style>
          <a:lnRef idx="1">
            <a:schemeClr val="accent1"/>
          </a:lnRef>
          <a:fillRef idx="3">
            <a:schemeClr val="accent1"/>
          </a:fillRef>
          <a:effectRef idx="2">
            <a:schemeClr val="accent1"/>
          </a:effectRef>
          <a:fontRef idx="minor">
            <a:schemeClr val="lt1"/>
          </a:fontRef>
        </p:style>
      </p:sp>
      <p:sp>
        <p:nvSpPr>
          <p:cNvPr id="52" name="Oval 51"/>
          <p:cNvSpPr/>
          <p:nvPr/>
        </p:nvSpPr>
        <p:spPr>
          <a:xfrm>
            <a:off x="3429646" y="5027767"/>
            <a:ext cx="554026" cy="463312"/>
          </a:xfrm>
          <a:prstGeom prst="ellipse">
            <a:avLst/>
          </a:prstGeom>
          <a:ln/>
        </p:spPr>
        <p:style>
          <a:lnRef idx="1">
            <a:schemeClr val="accent1"/>
          </a:lnRef>
          <a:fillRef idx="3">
            <a:schemeClr val="accent1"/>
          </a:fillRef>
          <a:effectRef idx="2">
            <a:schemeClr val="accent1"/>
          </a:effectRef>
          <a:fontRef idx="minor">
            <a:schemeClr val="lt1"/>
          </a:fontRef>
        </p:style>
      </p:sp>
      <p:sp>
        <p:nvSpPr>
          <p:cNvPr id="53" name="Oval 52"/>
          <p:cNvSpPr/>
          <p:nvPr/>
        </p:nvSpPr>
        <p:spPr>
          <a:xfrm>
            <a:off x="2598607" y="5027767"/>
            <a:ext cx="554026" cy="463312"/>
          </a:xfrm>
          <a:prstGeom prst="ellipse">
            <a:avLst/>
          </a:prstGeom>
          <a:ln/>
        </p:spPr>
        <p:style>
          <a:lnRef idx="1">
            <a:schemeClr val="accent1"/>
          </a:lnRef>
          <a:fillRef idx="3">
            <a:schemeClr val="accent1"/>
          </a:fillRef>
          <a:effectRef idx="2">
            <a:schemeClr val="accent1"/>
          </a:effectRef>
          <a:fontRef idx="minor">
            <a:schemeClr val="lt1"/>
          </a:fontRef>
        </p:style>
      </p:sp>
      <p:cxnSp>
        <p:nvCxnSpPr>
          <p:cNvPr id="54" name="Straight Connector 53"/>
          <p:cNvCxnSpPr/>
          <p:nvPr/>
        </p:nvCxnSpPr>
        <p:spPr>
          <a:xfrm rot="16200000" flipH="1">
            <a:off x="2276659" y="2206920"/>
            <a:ext cx="526653" cy="514945"/>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16200000" flipH="1">
            <a:off x="2760104" y="3354760"/>
            <a:ext cx="706895" cy="316096"/>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2340881" y="3409679"/>
            <a:ext cx="675220" cy="237932"/>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685793" y="3289967"/>
            <a:ext cx="675220" cy="414006"/>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rot="5400000">
            <a:off x="2731213" y="4548210"/>
            <a:ext cx="675220" cy="237932"/>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52" idx="0"/>
          </p:cNvCxnSpPr>
          <p:nvPr/>
        </p:nvCxnSpPr>
        <p:spPr>
          <a:xfrm rot="16200000" flipH="1">
            <a:off x="3219052" y="4540159"/>
            <a:ext cx="698201" cy="277013"/>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47" idx="0"/>
          </p:cNvCxnSpPr>
          <p:nvPr/>
        </p:nvCxnSpPr>
        <p:spPr>
          <a:xfrm rot="10800000" flipV="1">
            <a:off x="1388454" y="2201065"/>
            <a:ext cx="583613" cy="526655"/>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16200000" flipH="1">
            <a:off x="1204396" y="3375095"/>
            <a:ext cx="644336" cy="276215"/>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rot="5400000" flipH="1" flipV="1">
            <a:off x="2583968" y="4475205"/>
            <a:ext cx="743071" cy="316093"/>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16200000" flipV="1">
            <a:off x="3323632" y="4484496"/>
            <a:ext cx="766053" cy="320489"/>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16200000" flipV="1">
            <a:off x="2863220" y="3337122"/>
            <a:ext cx="676013" cy="320489"/>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a:endCxn id="45" idx="5"/>
          </p:cNvCxnSpPr>
          <p:nvPr/>
        </p:nvCxnSpPr>
        <p:spPr>
          <a:xfrm rot="10800000">
            <a:off x="2325990" y="2133216"/>
            <a:ext cx="629515" cy="594504"/>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rot="5400000" flipH="1" flipV="1">
            <a:off x="2232170" y="3349974"/>
            <a:ext cx="660357" cy="310445"/>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rot="5400000" flipH="1" flipV="1">
            <a:off x="487622" y="3242438"/>
            <a:ext cx="774745" cy="472891"/>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a:endCxn id="45" idx="3"/>
          </p:cNvCxnSpPr>
          <p:nvPr/>
        </p:nvCxnSpPr>
        <p:spPr>
          <a:xfrm flipV="1">
            <a:off x="1263840" y="2133216"/>
            <a:ext cx="670393" cy="594504"/>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rot="16200000" flipV="1">
            <a:off x="1281643" y="3362649"/>
            <a:ext cx="756026" cy="386884"/>
          </a:xfrm>
          <a:prstGeom prst="line">
            <a:avLst/>
          </a:prstGeom>
          <a:ln>
            <a:solidFill>
              <a:srgbClr val="FF0000"/>
            </a:solidFill>
            <a:tailEnd type="triangle" w="lg"/>
          </a:ln>
        </p:spPr>
        <p:style>
          <a:lnRef idx="2">
            <a:schemeClr val="accent1"/>
          </a:lnRef>
          <a:fillRef idx="0">
            <a:schemeClr val="accent1"/>
          </a:fillRef>
          <a:effectRef idx="1">
            <a:schemeClr val="accent1"/>
          </a:effectRef>
          <a:fontRef idx="minor">
            <a:schemeClr val="tx1"/>
          </a:fontRef>
        </p:style>
      </p:cxnSp>
      <p:sp>
        <p:nvSpPr>
          <p:cNvPr id="125" name="TextBox 124"/>
          <p:cNvSpPr txBox="1"/>
          <p:nvPr/>
        </p:nvSpPr>
        <p:spPr>
          <a:xfrm>
            <a:off x="4729934" y="4907969"/>
            <a:ext cx="2879138" cy="369332"/>
          </a:xfrm>
          <a:prstGeom prst="rect">
            <a:avLst/>
          </a:prstGeom>
          <a:noFill/>
        </p:spPr>
        <p:txBody>
          <a:bodyPr wrap="none" rtlCol="0">
            <a:spAutoFit/>
          </a:bodyPr>
          <a:lstStyle/>
          <a:p>
            <a:r>
              <a:rPr lang="en-US" dirty="0" smtClean="0">
                <a:solidFill>
                  <a:srgbClr val="0000FF"/>
                </a:solidFill>
              </a:rPr>
              <a:t>Demand-driven execution!</a:t>
            </a:r>
            <a:endParaRPr lang="en-US" dirty="0">
              <a:solidFill>
                <a:srgbClr val="0000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 task parallel DAG execution</a:t>
            </a:r>
            <a:endParaRPr lang="en-US" dirty="0"/>
          </a:p>
        </p:txBody>
      </p:sp>
      <p:sp>
        <p:nvSpPr>
          <p:cNvPr id="4" name="Footer Placeholder 3"/>
          <p:cNvSpPr>
            <a:spLocks noGrp="1"/>
          </p:cNvSpPr>
          <p:nvPr>
            <p:ph type="ftr" sz="quarter" idx="11"/>
          </p:nvPr>
        </p:nvSpPr>
        <p:spPr/>
        <p:txBody>
          <a:bodyPr/>
          <a:lstStyle/>
          <a:p>
            <a:r>
              <a:rPr lang="en-US" smtClean="0"/>
              <a:t>Kambadur, Gupta, Hoefler, and Lumsdaine</a:t>
            </a:r>
            <a:endParaRPr lang="en-US" dirty="0"/>
          </a:p>
        </p:txBody>
      </p:sp>
      <p:sp>
        <p:nvSpPr>
          <p:cNvPr id="10" name="Oval 9"/>
          <p:cNvSpPr/>
          <p:nvPr/>
        </p:nvSpPr>
        <p:spPr>
          <a:xfrm>
            <a:off x="4153541" y="4094796"/>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sp>
        <p:nvSpPr>
          <p:cNvPr id="5" name="Oval 4"/>
          <p:cNvSpPr/>
          <p:nvPr/>
        </p:nvSpPr>
        <p:spPr>
          <a:xfrm>
            <a:off x="2716628" y="1609963"/>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cxnSp>
        <p:nvCxnSpPr>
          <p:cNvPr id="12" name="Straight Arrow Connector 11"/>
          <p:cNvCxnSpPr>
            <a:stCxn id="5" idx="4"/>
            <a:endCxn id="8" idx="1"/>
          </p:cNvCxnSpPr>
          <p:nvPr/>
        </p:nvCxnSpPr>
        <p:spPr>
          <a:xfrm rot="16200000" flipH="1">
            <a:off x="2896945" y="2322188"/>
            <a:ext cx="721847" cy="4831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5" idx="6"/>
            <a:endCxn id="6" idx="2"/>
          </p:cNvCxnSpPr>
          <p:nvPr/>
        </p:nvCxnSpPr>
        <p:spPr>
          <a:xfrm>
            <a:off x="3315929" y="1906409"/>
            <a:ext cx="837612" cy="158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4153541" y="1609963"/>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cxnSp>
        <p:nvCxnSpPr>
          <p:cNvPr id="16" name="Straight Arrow Connector 15"/>
          <p:cNvCxnSpPr>
            <a:stCxn id="6" idx="4"/>
            <a:endCxn id="8" idx="7"/>
          </p:cNvCxnSpPr>
          <p:nvPr/>
        </p:nvCxnSpPr>
        <p:spPr>
          <a:xfrm rot="5400000">
            <a:off x="3827286" y="2298794"/>
            <a:ext cx="721847" cy="5299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4"/>
            <a:endCxn id="9" idx="1"/>
          </p:cNvCxnSpPr>
          <p:nvPr/>
        </p:nvCxnSpPr>
        <p:spPr>
          <a:xfrm rot="16200000" flipH="1">
            <a:off x="4378488" y="2277557"/>
            <a:ext cx="721847" cy="572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6" idx="6"/>
            <a:endCxn id="7" idx="2"/>
          </p:cNvCxnSpPr>
          <p:nvPr/>
        </p:nvCxnSpPr>
        <p:spPr>
          <a:xfrm>
            <a:off x="4752842" y="1906409"/>
            <a:ext cx="887996" cy="158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4937865" y="2837874"/>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cxnSp>
        <p:nvCxnSpPr>
          <p:cNvPr id="40" name="Straight Arrow Connector 39"/>
          <p:cNvCxnSpPr>
            <a:stCxn id="9" idx="4"/>
            <a:endCxn id="10" idx="7"/>
          </p:cNvCxnSpPr>
          <p:nvPr/>
        </p:nvCxnSpPr>
        <p:spPr>
          <a:xfrm rot="5400000">
            <a:off x="4575867" y="3519974"/>
            <a:ext cx="750858" cy="5724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8" idx="4"/>
            <a:endCxn id="10" idx="1"/>
          </p:cNvCxnSpPr>
          <p:nvPr/>
        </p:nvCxnSpPr>
        <p:spPr>
          <a:xfrm rot="16200000" flipH="1">
            <a:off x="3600895" y="3541211"/>
            <a:ext cx="750858" cy="529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5640838" y="1609963"/>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3411691" y="2837874"/>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cxnSp>
        <p:nvCxnSpPr>
          <p:cNvPr id="34" name="Straight Arrow Connector 33"/>
          <p:cNvCxnSpPr>
            <a:stCxn id="7" idx="4"/>
            <a:endCxn id="9" idx="7"/>
          </p:cNvCxnSpPr>
          <p:nvPr/>
        </p:nvCxnSpPr>
        <p:spPr>
          <a:xfrm rot="5400000">
            <a:off x="5334022" y="2318233"/>
            <a:ext cx="721847" cy="49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8" idx="6"/>
            <a:endCxn id="9" idx="2"/>
          </p:cNvCxnSpPr>
          <p:nvPr/>
        </p:nvCxnSpPr>
        <p:spPr>
          <a:xfrm>
            <a:off x="4010992" y="3134320"/>
            <a:ext cx="926873" cy="158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grpSp>
        <p:nvGrpSpPr>
          <p:cNvPr id="51" name="Group 50"/>
          <p:cNvGrpSpPr/>
          <p:nvPr/>
        </p:nvGrpSpPr>
        <p:grpSpPr>
          <a:xfrm>
            <a:off x="1384901" y="1494135"/>
            <a:ext cx="394911" cy="3404766"/>
            <a:chOff x="335222" y="1908791"/>
            <a:chExt cx="394911" cy="3404766"/>
          </a:xfrm>
        </p:grpSpPr>
        <p:cxnSp>
          <p:nvCxnSpPr>
            <p:cNvPr id="48" name="Straight Arrow Connector 47"/>
            <p:cNvCxnSpPr/>
            <p:nvPr/>
          </p:nvCxnSpPr>
          <p:spPr>
            <a:xfrm rot="5400000">
              <a:off x="-973044" y="3610380"/>
              <a:ext cx="340476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rot="5400000">
              <a:off x="-220309" y="3327100"/>
              <a:ext cx="1480393" cy="369332"/>
            </a:xfrm>
            <a:prstGeom prst="rect">
              <a:avLst/>
            </a:prstGeom>
            <a:noFill/>
          </p:spPr>
          <p:txBody>
            <a:bodyPr wrap="none" rtlCol="0">
              <a:spAutoFit/>
            </a:bodyPr>
            <a:lstStyle/>
            <a:p>
              <a:r>
                <a:rPr lang="en-US" dirty="0" smtClean="0"/>
                <a:t>Flow of Data</a:t>
              </a:r>
              <a:endParaRPr lang="en-US" dirty="0"/>
            </a:p>
          </p:txBody>
        </p:sp>
      </p:grpSp>
      <p:grpSp>
        <p:nvGrpSpPr>
          <p:cNvPr id="66" name="Group 65"/>
          <p:cNvGrpSpPr/>
          <p:nvPr/>
        </p:nvGrpSpPr>
        <p:grpSpPr>
          <a:xfrm>
            <a:off x="7133762" y="1494931"/>
            <a:ext cx="418404" cy="3403971"/>
            <a:chOff x="7289270" y="1909587"/>
            <a:chExt cx="418404" cy="3403971"/>
          </a:xfrm>
        </p:grpSpPr>
        <p:cxnSp>
          <p:nvCxnSpPr>
            <p:cNvPr id="61" name="Straight Arrow Connector 60"/>
            <p:cNvCxnSpPr/>
            <p:nvPr/>
          </p:nvCxnSpPr>
          <p:spPr>
            <a:xfrm rot="16200000" flipV="1">
              <a:off x="5587285" y="3611572"/>
              <a:ext cx="3403971"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rot="5400000">
              <a:off x="6590357" y="3443721"/>
              <a:ext cx="1865302" cy="369332"/>
            </a:xfrm>
            <a:prstGeom prst="rect">
              <a:avLst/>
            </a:prstGeom>
            <a:noFill/>
          </p:spPr>
          <p:txBody>
            <a:bodyPr wrap="none" rtlCol="0">
              <a:spAutoFit/>
            </a:bodyPr>
            <a:lstStyle/>
            <a:p>
              <a:r>
                <a:rPr lang="en-US" dirty="0" smtClean="0"/>
                <a:t>Flow of Demand</a:t>
              </a:r>
              <a:endParaRPr lang="en-US" dirty="0"/>
            </a:p>
          </p:txBody>
        </p:sp>
      </p:grpSp>
      <p:sp>
        <p:nvSpPr>
          <p:cNvPr id="72" name="TextBox 71"/>
          <p:cNvSpPr txBox="1"/>
          <p:nvPr/>
        </p:nvSpPr>
        <p:spPr>
          <a:xfrm>
            <a:off x="3382964" y="5048702"/>
            <a:ext cx="2140455" cy="523220"/>
          </a:xfrm>
          <a:prstGeom prst="rect">
            <a:avLst/>
          </a:prstGeom>
          <a:noFill/>
        </p:spPr>
        <p:txBody>
          <a:bodyPr wrap="none" rtlCol="0">
            <a:spAutoFit/>
          </a:bodyPr>
          <a:lstStyle/>
          <a:p>
            <a:r>
              <a:rPr lang="en-US" sz="2800" dirty="0" smtClean="0">
                <a:solidFill>
                  <a:srgbClr val="0000FF"/>
                </a:solidFill>
              </a:rPr>
              <a:t>Data-driven!</a:t>
            </a:r>
            <a:endParaRPr lang="en-US" sz="2800"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500" fill="hold"/>
                                        <p:tgtEl>
                                          <p:spTgt spid="5"/>
                                        </p:tgtEl>
                                        <p:attrNameLst>
                                          <p:attrName>fillcolor</p:attrName>
                                        </p:attrNameLst>
                                      </p:cBhvr>
                                      <p:to>
                                        <a:srgbClr val="CD5A2B"/>
                                      </p:to>
                                    </p:animClr>
                                    <p:set>
                                      <p:cBhvr>
                                        <p:cTn id="7" dur="500" fill="hold"/>
                                        <p:tgtEl>
                                          <p:spTgt spid="5"/>
                                        </p:tgtEl>
                                        <p:attrNameLst>
                                          <p:attrName>fill.type</p:attrName>
                                        </p:attrNameLst>
                                      </p:cBhvr>
                                      <p:to>
                                        <p:strVal val="solid"/>
                                      </p:to>
                                    </p:set>
                                    <p:set>
                                      <p:cBhvr>
                                        <p:cTn id="8" dur="500" fill="hold"/>
                                        <p:tgtEl>
                                          <p:spTgt spid="5"/>
                                        </p:tgtEl>
                                        <p:attrNameLst>
                                          <p:attrName>fill.on</p:attrName>
                                        </p:attrNameLst>
                                      </p:cBhvr>
                                      <p:to>
                                        <p:strVal val="true"/>
                                      </p:to>
                                    </p:set>
                                  </p:childTnLst>
                                </p:cTn>
                              </p:par>
                            </p:childTnLst>
                          </p:cTn>
                        </p:par>
                        <p:par>
                          <p:cTn id="9" fill="hold">
                            <p:stCondLst>
                              <p:cond delay="500"/>
                            </p:stCondLst>
                            <p:childTnLst>
                              <p:par>
                                <p:cTn id="10" presetID="1" presetClass="exit" presetSubtype="0" fill="hold" nodeType="afterEffect">
                                  <p:stCondLst>
                                    <p:cond delay="0"/>
                                  </p:stCondLst>
                                  <p:childTnLst>
                                    <p:set>
                                      <p:cBhvr>
                                        <p:cTn id="11" dur="1" fill="hold">
                                          <p:stCondLst>
                                            <p:cond delay="0"/>
                                          </p:stCondLst>
                                        </p:cTn>
                                        <p:tgtEl>
                                          <p:spTgt spid="24"/>
                                        </p:tgtEl>
                                        <p:attrNameLst>
                                          <p:attrName>style.visibility</p:attrName>
                                        </p:attrNameLst>
                                      </p:cBhvr>
                                      <p:to>
                                        <p:strVal val="hidden"/>
                                      </p:to>
                                    </p:se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p:cBhvr>
                                        <p:cTn id="18" dur="500" fill="hold"/>
                                        <p:tgtEl>
                                          <p:spTgt spid="6"/>
                                        </p:tgtEl>
                                        <p:attrNameLst>
                                          <p:attrName>fillcolor</p:attrName>
                                        </p:attrNameLst>
                                      </p:cBhvr>
                                      <p:to>
                                        <a:srgbClr val="CD5A2B"/>
                                      </p:to>
                                    </p:animClr>
                                    <p:set>
                                      <p:cBhvr>
                                        <p:cTn id="19" dur="500" fill="hold"/>
                                        <p:tgtEl>
                                          <p:spTgt spid="6"/>
                                        </p:tgtEl>
                                        <p:attrNameLst>
                                          <p:attrName>fill.type</p:attrName>
                                        </p:attrNameLst>
                                      </p:cBhvr>
                                      <p:to>
                                        <p:strVal val="solid"/>
                                      </p:to>
                                    </p:set>
                                    <p:set>
                                      <p:cBhvr>
                                        <p:cTn id="20" dur="500" fill="hold"/>
                                        <p:tgtEl>
                                          <p:spTgt spid="6"/>
                                        </p:tgtEl>
                                        <p:attrNameLst>
                                          <p:attrName>fill.on</p:attrName>
                                        </p:attrNameLst>
                                      </p:cBhvr>
                                      <p:to>
                                        <p:strVal val="true"/>
                                      </p:to>
                                    </p:set>
                                  </p:childTnLst>
                                </p:cTn>
                              </p:par>
                            </p:childTnLst>
                          </p:cTn>
                        </p:par>
                        <p:par>
                          <p:cTn id="21" fill="hold">
                            <p:stCondLst>
                              <p:cond delay="500"/>
                            </p:stCondLst>
                            <p:childTnLst>
                              <p:par>
                                <p:cTn id="22" presetID="1" presetClass="exit" presetSubtype="0" fill="hold" nodeType="afterEffect">
                                  <p:stCondLst>
                                    <p:cond delay="0"/>
                                  </p:stCondLst>
                                  <p:childTnLst>
                                    <p:set>
                                      <p:cBhvr>
                                        <p:cTn id="23" dur="1" fill="hold">
                                          <p:stCondLst>
                                            <p:cond delay="0"/>
                                          </p:stCondLst>
                                        </p:cTn>
                                        <p:tgtEl>
                                          <p:spTgt spid="16"/>
                                        </p:tgtEl>
                                        <p:attrNameLst>
                                          <p:attrName>style.visibility</p:attrName>
                                        </p:attrNameLst>
                                      </p:cBhvr>
                                      <p:to>
                                        <p:strVal val="hidden"/>
                                      </p:to>
                                    </p:set>
                                  </p:childTnLst>
                                </p:cTn>
                              </p:par>
                            </p:childTnLst>
                          </p:cTn>
                        </p:par>
                        <p:par>
                          <p:cTn id="24" fill="hold">
                            <p:stCondLst>
                              <p:cond delay="500"/>
                            </p:stCondLst>
                            <p:childTnLst>
                              <p:par>
                                <p:cTn id="25" presetID="1" presetClass="exit" presetSubtype="0" fill="hold" nodeType="afterEffect">
                                  <p:stCondLst>
                                    <p:cond delay="0"/>
                                  </p:stCondLst>
                                  <p:childTnLst>
                                    <p:set>
                                      <p:cBhvr>
                                        <p:cTn id="26" dur="1" fill="hold">
                                          <p:stCondLst>
                                            <p:cond delay="0"/>
                                          </p:stCondLst>
                                        </p:cTn>
                                        <p:tgtEl>
                                          <p:spTgt spid="31"/>
                                        </p:tgtEl>
                                        <p:attrNameLst>
                                          <p:attrName>style.visibility</p:attrName>
                                        </p:attrNameLst>
                                      </p:cBhvr>
                                      <p:to>
                                        <p:strVal val="hidden"/>
                                      </p:to>
                                    </p:se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2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mph" presetSubtype="2" fill="hold" nodeType="clickEffect">
                                  <p:stCondLst>
                                    <p:cond delay="0"/>
                                  </p:stCondLst>
                                  <p:childTnLst>
                                    <p:animClr clrSpc="rgb">
                                      <p:cBhvr>
                                        <p:cTn id="33" dur="500" fill="hold"/>
                                        <p:tgtEl>
                                          <p:spTgt spid="8"/>
                                        </p:tgtEl>
                                        <p:attrNameLst>
                                          <p:attrName>fillcolor</p:attrName>
                                        </p:attrNameLst>
                                      </p:cBhvr>
                                      <p:to>
                                        <a:srgbClr val="CD5A2B"/>
                                      </p:to>
                                    </p:animClr>
                                    <p:set>
                                      <p:cBhvr>
                                        <p:cTn id="34" dur="500" fill="hold"/>
                                        <p:tgtEl>
                                          <p:spTgt spid="8"/>
                                        </p:tgtEl>
                                        <p:attrNameLst>
                                          <p:attrName>fill.type</p:attrName>
                                        </p:attrNameLst>
                                      </p:cBhvr>
                                      <p:to>
                                        <p:strVal val="solid"/>
                                      </p:to>
                                    </p:set>
                                    <p:set>
                                      <p:cBhvr>
                                        <p:cTn id="35" dur="500" fill="hold"/>
                                        <p:tgtEl>
                                          <p:spTgt spid="8"/>
                                        </p:tgtEl>
                                        <p:attrNameLst>
                                          <p:attrName>fill.on</p:attrName>
                                        </p:attrNameLst>
                                      </p:cBhvr>
                                      <p:to>
                                        <p:strVal val="true"/>
                                      </p:to>
                                    </p:set>
                                  </p:childTnLst>
                                </p:cTn>
                              </p:par>
                              <p:par>
                                <p:cTn id="36" presetID="1" presetClass="emph" presetSubtype="2" fill="hold" nodeType="withEffect">
                                  <p:stCondLst>
                                    <p:cond delay="0"/>
                                  </p:stCondLst>
                                  <p:childTnLst>
                                    <p:animClr clrSpc="rgb">
                                      <p:cBhvr>
                                        <p:cTn id="37" dur="500" fill="hold"/>
                                        <p:tgtEl>
                                          <p:spTgt spid="7"/>
                                        </p:tgtEl>
                                        <p:attrNameLst>
                                          <p:attrName>fillcolor</p:attrName>
                                        </p:attrNameLst>
                                      </p:cBhvr>
                                      <p:to>
                                        <a:srgbClr val="CD5A2B"/>
                                      </p:to>
                                    </p:animClr>
                                    <p:set>
                                      <p:cBhvr>
                                        <p:cTn id="38" dur="500" fill="hold"/>
                                        <p:tgtEl>
                                          <p:spTgt spid="7"/>
                                        </p:tgtEl>
                                        <p:attrNameLst>
                                          <p:attrName>fill.type</p:attrName>
                                        </p:attrNameLst>
                                      </p:cBhvr>
                                      <p:to>
                                        <p:strVal val="solid"/>
                                      </p:to>
                                    </p:set>
                                    <p:set>
                                      <p:cBhvr>
                                        <p:cTn id="39" dur="500" fill="hold"/>
                                        <p:tgtEl>
                                          <p:spTgt spid="7"/>
                                        </p:tgtEl>
                                        <p:attrNameLst>
                                          <p:attrName>fill.on</p:attrName>
                                        </p:attrNameLst>
                                      </p:cBhvr>
                                      <p:to>
                                        <p:strVal val="true"/>
                                      </p:to>
                                    </p:set>
                                  </p:childTnLst>
                                </p:cTn>
                              </p:par>
                            </p:childTnLst>
                          </p:cTn>
                        </p:par>
                        <p:par>
                          <p:cTn id="40" fill="hold">
                            <p:stCondLst>
                              <p:cond delay="500"/>
                            </p:stCondLst>
                            <p:childTnLst>
                              <p:par>
                                <p:cTn id="41" presetID="1" presetClass="exit" presetSubtype="0" fill="hold" nodeType="afterEffect">
                                  <p:stCondLst>
                                    <p:cond delay="0"/>
                                  </p:stCondLst>
                                  <p:childTnLst>
                                    <p:set>
                                      <p:cBhvr>
                                        <p:cTn id="42" dur="1" fill="hold">
                                          <p:stCondLst>
                                            <p:cond delay="0"/>
                                          </p:stCondLst>
                                        </p:cTn>
                                        <p:tgtEl>
                                          <p:spTgt spid="43"/>
                                        </p:tgtEl>
                                        <p:attrNameLst>
                                          <p:attrName>style.visibility</p:attrName>
                                        </p:attrNameLst>
                                      </p:cBhvr>
                                      <p:to>
                                        <p:strVal val="hidden"/>
                                      </p:to>
                                    </p:set>
                                  </p:childTnLst>
                                </p:cTn>
                              </p:par>
                            </p:childTnLst>
                          </p:cTn>
                        </p:par>
                        <p:par>
                          <p:cTn id="43" fill="hold">
                            <p:stCondLst>
                              <p:cond delay="500"/>
                            </p:stCondLst>
                            <p:childTnLst>
                              <p:par>
                                <p:cTn id="44" presetID="1" presetClass="exit" presetSubtype="0" fill="hold" nodeType="afterEffect">
                                  <p:stCondLst>
                                    <p:cond delay="0"/>
                                  </p:stCondLst>
                                  <p:childTnLst>
                                    <p:set>
                                      <p:cBhvr>
                                        <p:cTn id="45" dur="1" fill="hold">
                                          <p:stCondLst>
                                            <p:cond delay="0"/>
                                          </p:stCondLst>
                                        </p:cTn>
                                        <p:tgtEl>
                                          <p:spTgt spid="34"/>
                                        </p:tgtEl>
                                        <p:attrNameLst>
                                          <p:attrName>style.visibility</p:attrName>
                                        </p:attrNameLst>
                                      </p:cBhvr>
                                      <p:to>
                                        <p:strVal val="hidden"/>
                                      </p:to>
                                    </p:set>
                                  </p:childTnLst>
                                </p:cTn>
                              </p:par>
                            </p:childTnLst>
                          </p:cTn>
                        </p:par>
                        <p:par>
                          <p:cTn id="46" fill="hold">
                            <p:stCondLst>
                              <p:cond delay="500"/>
                            </p:stCondLst>
                            <p:childTnLst>
                              <p:par>
                                <p:cTn id="47" presetID="1" presetClass="exit" presetSubtype="0" fill="hold" nodeType="afterEffect">
                                  <p:stCondLst>
                                    <p:cond delay="0"/>
                                  </p:stCondLst>
                                  <p:childTnLst>
                                    <p:set>
                                      <p:cBhvr>
                                        <p:cTn id="48" dur="1" fill="hold">
                                          <p:stCondLst>
                                            <p:cond delay="0"/>
                                          </p:stCondLst>
                                        </p:cTn>
                                        <p:tgtEl>
                                          <p:spTgt spid="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p:cBhvr>
                                        <p:cTn id="52" dur="500" fill="hold"/>
                                        <p:tgtEl>
                                          <p:spTgt spid="9"/>
                                        </p:tgtEl>
                                        <p:attrNameLst>
                                          <p:attrName>fillcolor</p:attrName>
                                        </p:attrNameLst>
                                      </p:cBhvr>
                                      <p:to>
                                        <a:srgbClr val="CD5A2B"/>
                                      </p:to>
                                    </p:animClr>
                                    <p:set>
                                      <p:cBhvr>
                                        <p:cTn id="53" dur="500" fill="hold"/>
                                        <p:tgtEl>
                                          <p:spTgt spid="9"/>
                                        </p:tgtEl>
                                        <p:attrNameLst>
                                          <p:attrName>fill.type</p:attrName>
                                        </p:attrNameLst>
                                      </p:cBhvr>
                                      <p:to>
                                        <p:strVal val="solid"/>
                                      </p:to>
                                    </p:set>
                                    <p:set>
                                      <p:cBhvr>
                                        <p:cTn id="54" dur="500" fill="hold"/>
                                        <p:tgtEl>
                                          <p:spTgt spid="9"/>
                                        </p:tgtEl>
                                        <p:attrNameLst>
                                          <p:attrName>fill.on</p:attrName>
                                        </p:attrNameLst>
                                      </p:cBhvr>
                                      <p:to>
                                        <p:strVal val="true"/>
                                      </p:to>
                                    </p:set>
                                  </p:childTnLst>
                                </p:cTn>
                              </p:par>
                            </p:childTnLst>
                          </p:cTn>
                        </p:par>
                        <p:par>
                          <p:cTn id="55" fill="hold">
                            <p:stCondLst>
                              <p:cond delay="500"/>
                            </p:stCondLst>
                            <p:childTnLst>
                              <p:par>
                                <p:cTn id="56" presetID="1" presetClass="exit" presetSubtype="0" fill="hold" nodeType="afterEffect">
                                  <p:stCondLst>
                                    <p:cond delay="0"/>
                                  </p:stCondLst>
                                  <p:childTnLst>
                                    <p:set>
                                      <p:cBhvr>
                                        <p:cTn id="57" dur="1" fill="hold">
                                          <p:stCondLst>
                                            <p:cond delay="0"/>
                                          </p:stCondLst>
                                        </p:cTn>
                                        <p:tgtEl>
                                          <p:spTgt spid="4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mph" presetSubtype="2" fill="hold" nodeType="clickEffect">
                                  <p:stCondLst>
                                    <p:cond delay="0"/>
                                  </p:stCondLst>
                                  <p:childTnLst>
                                    <p:animClr clrSpc="rgb">
                                      <p:cBhvr>
                                        <p:cTn id="61" dur="500" fill="hold"/>
                                        <p:tgtEl>
                                          <p:spTgt spid="10"/>
                                        </p:tgtEl>
                                        <p:attrNameLst>
                                          <p:attrName>fillcolor</p:attrName>
                                        </p:attrNameLst>
                                      </p:cBhvr>
                                      <p:to>
                                        <a:srgbClr val="CD5A2B"/>
                                      </p:to>
                                    </p:animClr>
                                    <p:set>
                                      <p:cBhvr>
                                        <p:cTn id="62" dur="500" fill="hold"/>
                                        <p:tgtEl>
                                          <p:spTgt spid="10"/>
                                        </p:tgtEl>
                                        <p:attrNameLst>
                                          <p:attrName>fill.type</p:attrName>
                                        </p:attrNameLst>
                                      </p:cBhvr>
                                      <p:to>
                                        <p:strVal val="solid"/>
                                      </p:to>
                                    </p:set>
                                    <p:set>
                                      <p:cBhvr>
                                        <p:cTn id="63" dur="500" fill="hold"/>
                                        <p:tgtEl>
                                          <p:spTgt spid="10"/>
                                        </p:tgtEl>
                                        <p:attrNameLst>
                                          <p:attrName>fill.on</p:attrName>
                                        </p:attrNameLst>
                                      </p:cBhvr>
                                      <p:to>
                                        <p:strVal val="true"/>
                                      </p:to>
                                    </p:se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Demand-driven parallel DAG execution</a:t>
            </a:r>
            <a:endParaRPr lang="en-US" dirty="0"/>
          </a:p>
        </p:txBody>
      </p:sp>
      <p:sp>
        <p:nvSpPr>
          <p:cNvPr id="4" name="Footer Placeholder 3"/>
          <p:cNvSpPr>
            <a:spLocks noGrp="1"/>
          </p:cNvSpPr>
          <p:nvPr>
            <p:ph type="ftr" sz="quarter" idx="11"/>
          </p:nvPr>
        </p:nvSpPr>
        <p:spPr/>
        <p:txBody>
          <a:bodyPr/>
          <a:lstStyle/>
          <a:p>
            <a:r>
              <a:rPr lang="en-US" smtClean="0"/>
              <a:t>Kambadur, Gupta, Hoefler, and Lumsdaine</a:t>
            </a:r>
            <a:endParaRPr lang="en-US" dirty="0"/>
          </a:p>
        </p:txBody>
      </p:sp>
      <p:sp>
        <p:nvSpPr>
          <p:cNvPr id="10" name="Oval 9"/>
          <p:cNvSpPr/>
          <p:nvPr/>
        </p:nvSpPr>
        <p:spPr>
          <a:xfrm>
            <a:off x="4153541" y="3965216"/>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sp>
        <p:nvSpPr>
          <p:cNvPr id="5" name="Oval 4"/>
          <p:cNvSpPr/>
          <p:nvPr/>
        </p:nvSpPr>
        <p:spPr>
          <a:xfrm>
            <a:off x="2716628" y="1480383"/>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cxnSp>
        <p:nvCxnSpPr>
          <p:cNvPr id="12" name="Straight Arrow Connector 11"/>
          <p:cNvCxnSpPr>
            <a:stCxn id="5" idx="4"/>
            <a:endCxn id="8" idx="1"/>
          </p:cNvCxnSpPr>
          <p:nvPr/>
        </p:nvCxnSpPr>
        <p:spPr>
          <a:xfrm rot="16200000" flipH="1">
            <a:off x="2896945" y="2192608"/>
            <a:ext cx="721847" cy="4831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5" idx="6"/>
            <a:endCxn id="6" idx="2"/>
          </p:cNvCxnSpPr>
          <p:nvPr/>
        </p:nvCxnSpPr>
        <p:spPr>
          <a:xfrm>
            <a:off x="3315929" y="1776829"/>
            <a:ext cx="837612" cy="158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4153541" y="1480383"/>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cxnSp>
        <p:nvCxnSpPr>
          <p:cNvPr id="16" name="Straight Arrow Connector 15"/>
          <p:cNvCxnSpPr>
            <a:stCxn id="6" idx="4"/>
            <a:endCxn id="8" idx="7"/>
          </p:cNvCxnSpPr>
          <p:nvPr/>
        </p:nvCxnSpPr>
        <p:spPr>
          <a:xfrm rot="5400000">
            <a:off x="3827286" y="2169214"/>
            <a:ext cx="721847" cy="5299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4"/>
            <a:endCxn id="9" idx="1"/>
          </p:cNvCxnSpPr>
          <p:nvPr/>
        </p:nvCxnSpPr>
        <p:spPr>
          <a:xfrm rot="16200000" flipH="1">
            <a:off x="4378488" y="2147977"/>
            <a:ext cx="721847" cy="572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6" idx="6"/>
            <a:endCxn id="7" idx="2"/>
          </p:cNvCxnSpPr>
          <p:nvPr/>
        </p:nvCxnSpPr>
        <p:spPr>
          <a:xfrm>
            <a:off x="4752842" y="1776829"/>
            <a:ext cx="887996" cy="158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4"/>
            <a:endCxn id="10" idx="7"/>
          </p:cNvCxnSpPr>
          <p:nvPr/>
        </p:nvCxnSpPr>
        <p:spPr>
          <a:xfrm rot="5400000">
            <a:off x="4582346" y="3383915"/>
            <a:ext cx="737900" cy="5724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8" idx="4"/>
            <a:endCxn id="10" idx="1"/>
          </p:cNvCxnSpPr>
          <p:nvPr/>
        </p:nvCxnSpPr>
        <p:spPr>
          <a:xfrm rot="16200000" flipH="1">
            <a:off x="3607374" y="3405152"/>
            <a:ext cx="737900" cy="529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5640838" y="1480383"/>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sp>
        <p:nvSpPr>
          <p:cNvPr id="9" name="Oval 8"/>
          <p:cNvSpPr/>
          <p:nvPr/>
        </p:nvSpPr>
        <p:spPr>
          <a:xfrm>
            <a:off x="4937865" y="2708294"/>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3411691" y="2708294"/>
            <a:ext cx="599301" cy="592891"/>
          </a:xfrm>
          <a:prstGeom prst="ellipse">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sp>
      <p:cxnSp>
        <p:nvCxnSpPr>
          <p:cNvPr id="34" name="Straight Arrow Connector 33"/>
          <p:cNvCxnSpPr>
            <a:stCxn id="7" idx="4"/>
            <a:endCxn id="9" idx="7"/>
          </p:cNvCxnSpPr>
          <p:nvPr/>
        </p:nvCxnSpPr>
        <p:spPr>
          <a:xfrm rot="5400000">
            <a:off x="5340501" y="2182174"/>
            <a:ext cx="708889" cy="49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8" idx="6"/>
            <a:endCxn id="9" idx="2"/>
          </p:cNvCxnSpPr>
          <p:nvPr/>
        </p:nvCxnSpPr>
        <p:spPr>
          <a:xfrm flipV="1">
            <a:off x="4010992" y="2991782"/>
            <a:ext cx="926873" cy="1295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grpSp>
        <p:nvGrpSpPr>
          <p:cNvPr id="17" name="Group 50"/>
          <p:cNvGrpSpPr/>
          <p:nvPr/>
        </p:nvGrpSpPr>
        <p:grpSpPr>
          <a:xfrm>
            <a:off x="1384901" y="1364555"/>
            <a:ext cx="394911" cy="3404766"/>
            <a:chOff x="335222" y="1908791"/>
            <a:chExt cx="394911" cy="3404766"/>
          </a:xfrm>
        </p:grpSpPr>
        <p:cxnSp>
          <p:nvCxnSpPr>
            <p:cNvPr id="48" name="Straight Arrow Connector 47"/>
            <p:cNvCxnSpPr/>
            <p:nvPr/>
          </p:nvCxnSpPr>
          <p:spPr>
            <a:xfrm rot="5400000">
              <a:off x="-973044" y="3610380"/>
              <a:ext cx="3404766"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rot="5400000">
              <a:off x="-220309" y="3327100"/>
              <a:ext cx="1480393" cy="369332"/>
            </a:xfrm>
            <a:prstGeom prst="rect">
              <a:avLst/>
            </a:prstGeom>
            <a:noFill/>
          </p:spPr>
          <p:txBody>
            <a:bodyPr wrap="none" rtlCol="0">
              <a:spAutoFit/>
            </a:bodyPr>
            <a:lstStyle/>
            <a:p>
              <a:r>
                <a:rPr lang="en-US" dirty="0" smtClean="0"/>
                <a:t>Flow of Data</a:t>
              </a:r>
              <a:endParaRPr lang="en-US" dirty="0"/>
            </a:p>
          </p:txBody>
        </p:sp>
      </p:grpSp>
      <p:grpSp>
        <p:nvGrpSpPr>
          <p:cNvPr id="18" name="Group 65"/>
          <p:cNvGrpSpPr/>
          <p:nvPr/>
        </p:nvGrpSpPr>
        <p:grpSpPr>
          <a:xfrm>
            <a:off x="7133762" y="1365351"/>
            <a:ext cx="418404" cy="3403971"/>
            <a:chOff x="7289270" y="1909587"/>
            <a:chExt cx="418404" cy="3403971"/>
          </a:xfrm>
        </p:grpSpPr>
        <p:cxnSp>
          <p:nvCxnSpPr>
            <p:cNvPr id="61" name="Straight Arrow Connector 60"/>
            <p:cNvCxnSpPr/>
            <p:nvPr/>
          </p:nvCxnSpPr>
          <p:spPr>
            <a:xfrm rot="16200000" flipV="1">
              <a:off x="5587285" y="3611572"/>
              <a:ext cx="3403971" cy="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rot="5400000">
              <a:off x="6590357" y="3443721"/>
              <a:ext cx="1865302" cy="369332"/>
            </a:xfrm>
            <a:prstGeom prst="rect">
              <a:avLst/>
            </a:prstGeom>
            <a:noFill/>
          </p:spPr>
          <p:txBody>
            <a:bodyPr wrap="none" rtlCol="0">
              <a:spAutoFit/>
            </a:bodyPr>
            <a:lstStyle/>
            <a:p>
              <a:r>
                <a:rPr lang="en-US" dirty="0" smtClean="0"/>
                <a:t>Flow of Demand</a:t>
              </a:r>
              <a:endParaRPr lang="en-US" dirty="0"/>
            </a:p>
          </p:txBody>
        </p:sp>
      </p:grpSp>
      <p:sp>
        <p:nvSpPr>
          <p:cNvPr id="32" name="TextBox 31"/>
          <p:cNvSpPr txBox="1"/>
          <p:nvPr/>
        </p:nvSpPr>
        <p:spPr>
          <a:xfrm>
            <a:off x="2395702" y="5170225"/>
            <a:ext cx="4198585" cy="646331"/>
          </a:xfrm>
          <a:prstGeom prst="rect">
            <a:avLst/>
          </a:prstGeom>
          <a:noFill/>
        </p:spPr>
        <p:txBody>
          <a:bodyPr wrap="none" rtlCol="0">
            <a:spAutoFit/>
          </a:bodyPr>
          <a:lstStyle/>
          <a:p>
            <a:pPr marL="342900" indent="-342900">
              <a:buAutoNum type="arabicPeriod"/>
            </a:pPr>
            <a:r>
              <a:rPr lang="en-US" dirty="0" smtClean="0">
                <a:solidFill>
                  <a:srgbClr val="0000FF"/>
                </a:solidFill>
              </a:rPr>
              <a:t>Does not follow the fully strict model</a:t>
            </a:r>
          </a:p>
          <a:p>
            <a:pPr marL="342900" indent="-342900">
              <a:buAutoNum type="arabicPeriod"/>
            </a:pPr>
            <a:r>
              <a:rPr lang="en-US" dirty="0" smtClean="0">
                <a:solidFill>
                  <a:srgbClr val="0000FF"/>
                </a:solidFill>
              </a:rPr>
              <a:t>Multiple completion notifications </a:t>
            </a:r>
            <a:endParaRPr 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500" fill="hold"/>
                                        <p:tgtEl>
                                          <p:spTgt spid="10"/>
                                        </p:tgtEl>
                                        <p:attrNameLst>
                                          <p:attrName>fillcolor</p:attrName>
                                        </p:attrNameLst>
                                      </p:cBhvr>
                                      <p:to>
                                        <a:srgbClr val="F0E94B"/>
                                      </p:to>
                                    </p:animClr>
                                    <p:set>
                                      <p:cBhvr>
                                        <p:cTn id="7" dur="500" fill="hold"/>
                                        <p:tgtEl>
                                          <p:spTgt spid="10"/>
                                        </p:tgtEl>
                                        <p:attrNameLst>
                                          <p:attrName>fill.type</p:attrName>
                                        </p:attrNameLst>
                                      </p:cBhvr>
                                      <p:to>
                                        <p:strVal val="solid"/>
                                      </p:to>
                                    </p:set>
                                    <p:set>
                                      <p:cBhvr>
                                        <p:cTn id="8" dur="500" fill="hold"/>
                                        <p:tgtEl>
                                          <p:spTgt spid="1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p:cBhvr>
                                        <p:cTn id="12" dur="500" fill="hold"/>
                                        <p:tgtEl>
                                          <p:spTgt spid="8"/>
                                        </p:tgtEl>
                                        <p:attrNameLst>
                                          <p:attrName>fillcolor</p:attrName>
                                        </p:attrNameLst>
                                      </p:cBhvr>
                                      <p:to>
                                        <a:srgbClr val="F0E94B"/>
                                      </p:to>
                                    </p:animClr>
                                    <p:set>
                                      <p:cBhvr>
                                        <p:cTn id="13" dur="500" fill="hold"/>
                                        <p:tgtEl>
                                          <p:spTgt spid="8"/>
                                        </p:tgtEl>
                                        <p:attrNameLst>
                                          <p:attrName>fill.type</p:attrName>
                                        </p:attrNameLst>
                                      </p:cBhvr>
                                      <p:to>
                                        <p:strVal val="solid"/>
                                      </p:to>
                                    </p:set>
                                    <p:set>
                                      <p:cBhvr>
                                        <p:cTn id="14" dur="500" fill="hold"/>
                                        <p:tgtEl>
                                          <p:spTgt spid="8"/>
                                        </p:tgtEl>
                                        <p:attrNameLst>
                                          <p:attrName>fill.on</p:attrName>
                                        </p:attrNameLst>
                                      </p:cBhvr>
                                      <p:to>
                                        <p:strVal val="true"/>
                                      </p:to>
                                    </p:set>
                                  </p:childTnLst>
                                </p:cTn>
                              </p:par>
                              <p:par>
                                <p:cTn id="15" presetID="1" presetClass="emph" presetSubtype="2" fill="hold" nodeType="withEffect">
                                  <p:stCondLst>
                                    <p:cond delay="0"/>
                                  </p:stCondLst>
                                  <p:childTnLst>
                                    <p:animClr clrSpc="rgb">
                                      <p:cBhvr>
                                        <p:cTn id="16" dur="500" fill="hold"/>
                                        <p:tgtEl>
                                          <p:spTgt spid="9"/>
                                        </p:tgtEl>
                                        <p:attrNameLst>
                                          <p:attrName>fillcolor</p:attrName>
                                        </p:attrNameLst>
                                      </p:cBhvr>
                                      <p:to>
                                        <a:srgbClr val="F0E94B"/>
                                      </p:to>
                                    </p:animClr>
                                    <p:set>
                                      <p:cBhvr>
                                        <p:cTn id="17" dur="500" fill="hold"/>
                                        <p:tgtEl>
                                          <p:spTgt spid="9"/>
                                        </p:tgtEl>
                                        <p:attrNameLst>
                                          <p:attrName>fill.type</p:attrName>
                                        </p:attrNameLst>
                                      </p:cBhvr>
                                      <p:to>
                                        <p:strVal val="solid"/>
                                      </p:to>
                                    </p:set>
                                    <p:set>
                                      <p:cBhvr>
                                        <p:cTn id="18" dur="500" fill="hold"/>
                                        <p:tgtEl>
                                          <p:spTgt spid="9"/>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p:cBhvr>
                                        <p:cTn id="22" dur="500" fill="hold"/>
                                        <p:tgtEl>
                                          <p:spTgt spid="7"/>
                                        </p:tgtEl>
                                        <p:attrNameLst>
                                          <p:attrName>fillcolor</p:attrName>
                                        </p:attrNameLst>
                                      </p:cBhvr>
                                      <p:to>
                                        <a:srgbClr val="F0E94B"/>
                                      </p:to>
                                    </p:animClr>
                                    <p:set>
                                      <p:cBhvr>
                                        <p:cTn id="23" dur="500" fill="hold"/>
                                        <p:tgtEl>
                                          <p:spTgt spid="7"/>
                                        </p:tgtEl>
                                        <p:attrNameLst>
                                          <p:attrName>fill.type</p:attrName>
                                        </p:attrNameLst>
                                      </p:cBhvr>
                                      <p:to>
                                        <p:strVal val="solid"/>
                                      </p:to>
                                    </p:set>
                                    <p:set>
                                      <p:cBhvr>
                                        <p:cTn id="24" dur="500" fill="hold"/>
                                        <p:tgtEl>
                                          <p:spTgt spid="7"/>
                                        </p:tgtEl>
                                        <p:attrNameLst>
                                          <p:attrName>fill.on</p:attrName>
                                        </p:attrNameLst>
                                      </p:cBhvr>
                                      <p:to>
                                        <p:strVal val="true"/>
                                      </p:to>
                                    </p:set>
                                  </p:childTnLst>
                                </p:cTn>
                              </p:par>
                              <p:par>
                                <p:cTn id="25" presetID="1" presetClass="emph" presetSubtype="2" fill="hold" nodeType="withEffect">
                                  <p:stCondLst>
                                    <p:cond delay="0"/>
                                  </p:stCondLst>
                                  <p:childTnLst>
                                    <p:animClr clrSpc="rgb">
                                      <p:cBhvr>
                                        <p:cTn id="26" dur="500" fill="hold"/>
                                        <p:tgtEl>
                                          <p:spTgt spid="6"/>
                                        </p:tgtEl>
                                        <p:attrNameLst>
                                          <p:attrName>fillcolor</p:attrName>
                                        </p:attrNameLst>
                                      </p:cBhvr>
                                      <p:to>
                                        <a:srgbClr val="F0E94B"/>
                                      </p:to>
                                    </p:animClr>
                                    <p:set>
                                      <p:cBhvr>
                                        <p:cTn id="27" dur="500" fill="hold"/>
                                        <p:tgtEl>
                                          <p:spTgt spid="6"/>
                                        </p:tgtEl>
                                        <p:attrNameLst>
                                          <p:attrName>fill.type</p:attrName>
                                        </p:attrNameLst>
                                      </p:cBhvr>
                                      <p:to>
                                        <p:strVal val="solid"/>
                                      </p:to>
                                    </p:set>
                                    <p:set>
                                      <p:cBhvr>
                                        <p:cTn id="28" dur="500" fill="hold"/>
                                        <p:tgtEl>
                                          <p:spTgt spid="6"/>
                                        </p:tgtEl>
                                        <p:attrNameLst>
                                          <p:attrName>fill.on</p:attrName>
                                        </p:attrNameLst>
                                      </p:cBhvr>
                                      <p:to>
                                        <p:strVal val="true"/>
                                      </p:to>
                                    </p:set>
                                  </p:childTnLst>
                                </p:cTn>
                              </p:par>
                              <p:par>
                                <p:cTn id="29" presetID="1" presetClass="emph" presetSubtype="2" fill="hold" nodeType="withEffect">
                                  <p:stCondLst>
                                    <p:cond delay="0"/>
                                  </p:stCondLst>
                                  <p:childTnLst>
                                    <p:animClr clrSpc="rgb">
                                      <p:cBhvr>
                                        <p:cTn id="30" dur="500" fill="hold"/>
                                        <p:tgtEl>
                                          <p:spTgt spid="5"/>
                                        </p:tgtEl>
                                        <p:attrNameLst>
                                          <p:attrName>fillcolor</p:attrName>
                                        </p:attrNameLst>
                                      </p:cBhvr>
                                      <p:to>
                                        <a:srgbClr val="F0E94B"/>
                                      </p:to>
                                    </p:animClr>
                                    <p:set>
                                      <p:cBhvr>
                                        <p:cTn id="31" dur="500" fill="hold"/>
                                        <p:tgtEl>
                                          <p:spTgt spid="5"/>
                                        </p:tgtEl>
                                        <p:attrNameLst>
                                          <p:attrName>fill.type</p:attrName>
                                        </p:attrNameLst>
                                      </p:cBhvr>
                                      <p:to>
                                        <p:strVal val="solid"/>
                                      </p:to>
                                    </p:set>
                                    <p:set>
                                      <p:cBhvr>
                                        <p:cTn id="32" dur="500" fill="hold"/>
                                        <p:tgtEl>
                                          <p:spTgt spid="5"/>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p:cBhvr>
                                        <p:cTn id="36" dur="500" fill="hold"/>
                                        <p:tgtEl>
                                          <p:spTgt spid="5"/>
                                        </p:tgtEl>
                                        <p:attrNameLst>
                                          <p:attrName>fillcolor</p:attrName>
                                        </p:attrNameLst>
                                      </p:cBhvr>
                                      <p:to>
                                        <a:srgbClr val="CD5A2B"/>
                                      </p:to>
                                    </p:animClr>
                                    <p:set>
                                      <p:cBhvr>
                                        <p:cTn id="37" dur="500" fill="hold"/>
                                        <p:tgtEl>
                                          <p:spTgt spid="5"/>
                                        </p:tgtEl>
                                        <p:attrNameLst>
                                          <p:attrName>fill.type</p:attrName>
                                        </p:attrNameLst>
                                      </p:cBhvr>
                                      <p:to>
                                        <p:strVal val="solid"/>
                                      </p:to>
                                    </p:set>
                                    <p:set>
                                      <p:cBhvr>
                                        <p:cTn id="38" dur="500" fill="hold"/>
                                        <p:tgtEl>
                                          <p:spTgt spid="5"/>
                                        </p:tgtEl>
                                        <p:attrNameLst>
                                          <p:attrName>fill.on</p:attrName>
                                        </p:attrNameLst>
                                      </p:cBhvr>
                                      <p:to>
                                        <p:strVal val="true"/>
                                      </p:to>
                                    </p:set>
                                  </p:childTnLst>
                                </p:cTn>
                              </p:par>
                            </p:childTnLst>
                          </p:cTn>
                        </p:par>
                        <p:par>
                          <p:cTn id="39" fill="hold">
                            <p:stCondLst>
                              <p:cond delay="500"/>
                            </p:stCondLst>
                            <p:childTnLst>
                              <p:par>
                                <p:cTn id="40" presetID="1" presetClass="exit" presetSubtype="0" fill="hold" nodeType="afterEffect">
                                  <p:stCondLst>
                                    <p:cond delay="0"/>
                                  </p:stCondLst>
                                  <p:childTnLst>
                                    <p:set>
                                      <p:cBhvr>
                                        <p:cTn id="41" dur="1" fill="hold">
                                          <p:stCondLst>
                                            <p:cond delay="0"/>
                                          </p:stCondLst>
                                        </p:cTn>
                                        <p:tgtEl>
                                          <p:spTgt spid="24"/>
                                        </p:tgtEl>
                                        <p:attrNameLst>
                                          <p:attrName>style.visibility</p:attrName>
                                        </p:attrNameLst>
                                      </p:cBhvr>
                                      <p:to>
                                        <p:strVal val="hidden"/>
                                      </p:to>
                                    </p:set>
                                  </p:childTnLst>
                                </p:cTn>
                              </p:par>
                            </p:childTnLst>
                          </p:cTn>
                        </p:par>
                        <p:par>
                          <p:cTn id="42" fill="hold">
                            <p:stCondLst>
                              <p:cond delay="500"/>
                            </p:stCondLst>
                            <p:childTnLst>
                              <p:par>
                                <p:cTn id="43" presetID="1" presetClass="exit" presetSubtype="0" fill="hold" nodeType="afterEffect">
                                  <p:stCondLst>
                                    <p:cond delay="0"/>
                                  </p:stCondLst>
                                  <p:childTnLst>
                                    <p:set>
                                      <p:cBhvr>
                                        <p:cTn id="44" dur="1" fill="hold">
                                          <p:stCondLst>
                                            <p:cond delay="0"/>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p:cBhvr>
                                        <p:cTn id="48" dur="500" fill="hold"/>
                                        <p:tgtEl>
                                          <p:spTgt spid="6"/>
                                        </p:tgtEl>
                                        <p:attrNameLst>
                                          <p:attrName>fillcolor</p:attrName>
                                        </p:attrNameLst>
                                      </p:cBhvr>
                                      <p:to>
                                        <a:srgbClr val="CD5A2B"/>
                                      </p:to>
                                    </p:animClr>
                                    <p:set>
                                      <p:cBhvr>
                                        <p:cTn id="49" dur="500" fill="hold"/>
                                        <p:tgtEl>
                                          <p:spTgt spid="6"/>
                                        </p:tgtEl>
                                        <p:attrNameLst>
                                          <p:attrName>fill.type</p:attrName>
                                        </p:attrNameLst>
                                      </p:cBhvr>
                                      <p:to>
                                        <p:strVal val="solid"/>
                                      </p:to>
                                    </p:set>
                                    <p:set>
                                      <p:cBhvr>
                                        <p:cTn id="50" dur="500" fill="hold"/>
                                        <p:tgtEl>
                                          <p:spTgt spid="6"/>
                                        </p:tgtEl>
                                        <p:attrNameLst>
                                          <p:attrName>fill.on</p:attrName>
                                        </p:attrNameLst>
                                      </p:cBhvr>
                                      <p:to>
                                        <p:strVal val="true"/>
                                      </p:to>
                                    </p:set>
                                  </p:childTnLst>
                                </p:cTn>
                              </p:par>
                            </p:childTnLst>
                          </p:cTn>
                        </p:par>
                        <p:par>
                          <p:cTn id="51" fill="hold">
                            <p:stCondLst>
                              <p:cond delay="500"/>
                            </p:stCondLst>
                            <p:childTnLst>
                              <p:par>
                                <p:cTn id="52" presetID="1" presetClass="exit" presetSubtype="0" fill="hold" nodeType="afterEffect">
                                  <p:stCondLst>
                                    <p:cond delay="0"/>
                                  </p:stCondLst>
                                  <p:childTnLst>
                                    <p:set>
                                      <p:cBhvr>
                                        <p:cTn id="53" dur="1" fill="hold">
                                          <p:stCondLst>
                                            <p:cond delay="0"/>
                                          </p:stCondLst>
                                        </p:cTn>
                                        <p:tgtEl>
                                          <p:spTgt spid="31"/>
                                        </p:tgtEl>
                                        <p:attrNameLst>
                                          <p:attrName>style.visibility</p:attrName>
                                        </p:attrNameLst>
                                      </p:cBhvr>
                                      <p:to>
                                        <p:strVal val="hidden"/>
                                      </p:to>
                                    </p:set>
                                  </p:childTnLst>
                                </p:cTn>
                              </p:par>
                            </p:childTnLst>
                          </p:cTn>
                        </p:par>
                        <p:par>
                          <p:cTn id="54" fill="hold">
                            <p:stCondLst>
                              <p:cond delay="500"/>
                            </p:stCondLst>
                            <p:childTnLst>
                              <p:par>
                                <p:cTn id="55" presetID="1" presetClass="exit" presetSubtype="0" fill="hold" nodeType="afterEffect">
                                  <p:stCondLst>
                                    <p:cond delay="0"/>
                                  </p:stCondLst>
                                  <p:childTnLst>
                                    <p:set>
                                      <p:cBhvr>
                                        <p:cTn id="56" dur="1" fill="hold">
                                          <p:stCondLst>
                                            <p:cond delay="0"/>
                                          </p:stCondLst>
                                        </p:cTn>
                                        <p:tgtEl>
                                          <p:spTgt spid="28"/>
                                        </p:tgtEl>
                                        <p:attrNameLst>
                                          <p:attrName>style.visibility</p:attrName>
                                        </p:attrNameLst>
                                      </p:cBhvr>
                                      <p:to>
                                        <p:strVal val="hidden"/>
                                      </p:to>
                                    </p:set>
                                  </p:childTnLst>
                                </p:cTn>
                              </p:par>
                            </p:childTnLst>
                          </p:cTn>
                        </p:par>
                        <p:par>
                          <p:cTn id="57" fill="hold">
                            <p:stCondLst>
                              <p:cond delay="500"/>
                            </p:stCondLst>
                            <p:childTnLst>
                              <p:par>
                                <p:cTn id="58" presetID="1" presetClass="exit" presetSubtype="0" fill="hold" nodeType="afterEffect">
                                  <p:stCondLst>
                                    <p:cond delay="0"/>
                                  </p:stCondLst>
                                  <p:childTnLst>
                                    <p:set>
                                      <p:cBhvr>
                                        <p:cTn id="59" dur="1" fill="hold">
                                          <p:stCondLst>
                                            <p:cond delay="0"/>
                                          </p:stCondLst>
                                        </p:cTn>
                                        <p:tgtEl>
                                          <p:spTgt spid="1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p:cBhvr>
                                        <p:cTn id="63" dur="500" fill="hold"/>
                                        <p:tgtEl>
                                          <p:spTgt spid="7"/>
                                        </p:tgtEl>
                                        <p:attrNameLst>
                                          <p:attrName>fillcolor</p:attrName>
                                        </p:attrNameLst>
                                      </p:cBhvr>
                                      <p:to>
                                        <a:srgbClr val="CD5A2B"/>
                                      </p:to>
                                    </p:animClr>
                                    <p:set>
                                      <p:cBhvr>
                                        <p:cTn id="64" dur="500" fill="hold"/>
                                        <p:tgtEl>
                                          <p:spTgt spid="7"/>
                                        </p:tgtEl>
                                        <p:attrNameLst>
                                          <p:attrName>fill.type</p:attrName>
                                        </p:attrNameLst>
                                      </p:cBhvr>
                                      <p:to>
                                        <p:strVal val="solid"/>
                                      </p:to>
                                    </p:set>
                                    <p:set>
                                      <p:cBhvr>
                                        <p:cTn id="65" dur="500" fill="hold"/>
                                        <p:tgtEl>
                                          <p:spTgt spid="7"/>
                                        </p:tgtEl>
                                        <p:attrNameLst>
                                          <p:attrName>fill.on</p:attrName>
                                        </p:attrNameLst>
                                      </p:cBhvr>
                                      <p:to>
                                        <p:strVal val="true"/>
                                      </p:to>
                                    </p:set>
                                  </p:childTnLst>
                                </p:cTn>
                              </p:par>
                              <p:par>
                                <p:cTn id="66" presetID="1" presetClass="emph" presetSubtype="2" fill="hold" nodeType="withEffect">
                                  <p:stCondLst>
                                    <p:cond delay="0"/>
                                  </p:stCondLst>
                                  <p:childTnLst>
                                    <p:animClr clrSpc="rgb">
                                      <p:cBhvr>
                                        <p:cTn id="67" dur="500" fill="hold"/>
                                        <p:tgtEl>
                                          <p:spTgt spid="8"/>
                                        </p:tgtEl>
                                        <p:attrNameLst>
                                          <p:attrName>fillcolor</p:attrName>
                                        </p:attrNameLst>
                                      </p:cBhvr>
                                      <p:to>
                                        <a:srgbClr val="CD5A2B"/>
                                      </p:to>
                                    </p:animClr>
                                    <p:set>
                                      <p:cBhvr>
                                        <p:cTn id="68" dur="500" fill="hold"/>
                                        <p:tgtEl>
                                          <p:spTgt spid="8"/>
                                        </p:tgtEl>
                                        <p:attrNameLst>
                                          <p:attrName>fill.type</p:attrName>
                                        </p:attrNameLst>
                                      </p:cBhvr>
                                      <p:to>
                                        <p:strVal val="solid"/>
                                      </p:to>
                                    </p:set>
                                    <p:set>
                                      <p:cBhvr>
                                        <p:cTn id="69" dur="500" fill="hold"/>
                                        <p:tgtEl>
                                          <p:spTgt spid="8"/>
                                        </p:tgtEl>
                                        <p:attrNameLst>
                                          <p:attrName>fill.on</p:attrName>
                                        </p:attrNameLst>
                                      </p:cBhvr>
                                      <p:to>
                                        <p:strVal val="true"/>
                                      </p:to>
                                    </p:set>
                                  </p:childTnLst>
                                </p:cTn>
                              </p:par>
                            </p:childTnLst>
                          </p:cTn>
                        </p:par>
                        <p:par>
                          <p:cTn id="70" fill="hold">
                            <p:stCondLst>
                              <p:cond delay="500"/>
                            </p:stCondLst>
                            <p:childTnLst>
                              <p:par>
                                <p:cTn id="71" presetID="1" presetClass="exit" presetSubtype="0" fill="hold" nodeType="afterEffect">
                                  <p:stCondLst>
                                    <p:cond delay="0"/>
                                  </p:stCondLst>
                                  <p:childTnLst>
                                    <p:set>
                                      <p:cBhvr>
                                        <p:cTn id="72" dur="1" fill="hold">
                                          <p:stCondLst>
                                            <p:cond delay="0"/>
                                          </p:stCondLst>
                                        </p:cTn>
                                        <p:tgtEl>
                                          <p:spTgt spid="34"/>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nodeType="afterEffect">
                                  <p:stCondLst>
                                    <p:cond delay="0"/>
                                  </p:stCondLst>
                                  <p:childTnLst>
                                    <p:set>
                                      <p:cBhvr>
                                        <p:cTn id="75" dur="1" fill="hold">
                                          <p:stCondLst>
                                            <p:cond delay="0"/>
                                          </p:stCondLst>
                                        </p:cTn>
                                        <p:tgtEl>
                                          <p:spTgt spid="37"/>
                                        </p:tgtEl>
                                        <p:attrNameLst>
                                          <p:attrName>style.visibility</p:attrName>
                                        </p:attrNameLst>
                                      </p:cBhvr>
                                      <p:to>
                                        <p:strVal val="hidden"/>
                                      </p:to>
                                    </p:set>
                                  </p:childTnLst>
                                </p:cTn>
                              </p:par>
                            </p:childTnLst>
                          </p:cTn>
                        </p:par>
                        <p:par>
                          <p:cTn id="76" fill="hold">
                            <p:stCondLst>
                              <p:cond delay="500"/>
                            </p:stCondLst>
                            <p:childTnLst>
                              <p:par>
                                <p:cTn id="77" presetID="1" presetClass="exit" presetSubtype="0" fill="hold" nodeType="afterEffect">
                                  <p:stCondLst>
                                    <p:cond delay="0"/>
                                  </p:stCondLst>
                                  <p:childTnLst>
                                    <p:set>
                                      <p:cBhvr>
                                        <p:cTn id="78" dur="1" fill="hold">
                                          <p:stCondLst>
                                            <p:cond delay="0"/>
                                          </p:stCondLst>
                                        </p:cTn>
                                        <p:tgtEl>
                                          <p:spTgt spid="4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mph" presetSubtype="2" fill="hold" nodeType="clickEffect">
                                  <p:stCondLst>
                                    <p:cond delay="0"/>
                                  </p:stCondLst>
                                  <p:childTnLst>
                                    <p:animClr clrSpc="rgb">
                                      <p:cBhvr>
                                        <p:cTn id="82" dur="500" fill="hold"/>
                                        <p:tgtEl>
                                          <p:spTgt spid="9"/>
                                        </p:tgtEl>
                                        <p:attrNameLst>
                                          <p:attrName>fillcolor</p:attrName>
                                        </p:attrNameLst>
                                      </p:cBhvr>
                                      <p:to>
                                        <a:srgbClr val="CD5A2B"/>
                                      </p:to>
                                    </p:animClr>
                                    <p:set>
                                      <p:cBhvr>
                                        <p:cTn id="83" dur="500" fill="hold"/>
                                        <p:tgtEl>
                                          <p:spTgt spid="9"/>
                                        </p:tgtEl>
                                        <p:attrNameLst>
                                          <p:attrName>fill.type</p:attrName>
                                        </p:attrNameLst>
                                      </p:cBhvr>
                                      <p:to>
                                        <p:strVal val="solid"/>
                                      </p:to>
                                    </p:set>
                                    <p:set>
                                      <p:cBhvr>
                                        <p:cTn id="84" dur="500" fill="hold"/>
                                        <p:tgtEl>
                                          <p:spTgt spid="9"/>
                                        </p:tgtEl>
                                        <p:attrNameLst>
                                          <p:attrName>fill.on</p:attrName>
                                        </p:attrNameLst>
                                      </p:cBhvr>
                                      <p:to>
                                        <p:strVal val="true"/>
                                      </p:to>
                                    </p:set>
                                  </p:childTnLst>
                                </p:cTn>
                              </p:par>
                            </p:childTnLst>
                          </p:cTn>
                        </p:par>
                        <p:par>
                          <p:cTn id="85" fill="hold">
                            <p:stCondLst>
                              <p:cond delay="500"/>
                            </p:stCondLst>
                            <p:childTnLst>
                              <p:par>
                                <p:cTn id="86" presetID="1" presetClass="exit" presetSubtype="0" fill="hold" nodeType="afterEffect">
                                  <p:stCondLst>
                                    <p:cond delay="0"/>
                                  </p:stCondLst>
                                  <p:childTnLst>
                                    <p:set>
                                      <p:cBhvr>
                                        <p:cTn id="87" dur="1" fill="hold">
                                          <p:stCondLst>
                                            <p:cond delay="0"/>
                                          </p:stCondLst>
                                        </p:cTn>
                                        <p:tgtEl>
                                          <p:spTgt spid="40"/>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mph" presetSubtype="2" fill="hold" nodeType="clickEffect">
                                  <p:stCondLst>
                                    <p:cond delay="0"/>
                                  </p:stCondLst>
                                  <p:childTnLst>
                                    <p:animClr clrSpc="rgb">
                                      <p:cBhvr>
                                        <p:cTn id="91" dur="500" fill="hold"/>
                                        <p:tgtEl>
                                          <p:spTgt spid="10"/>
                                        </p:tgtEl>
                                        <p:attrNameLst>
                                          <p:attrName>fillcolor</p:attrName>
                                        </p:attrNameLst>
                                      </p:cBhvr>
                                      <p:to>
                                        <a:srgbClr val="CD5A2B"/>
                                      </p:to>
                                    </p:animClr>
                                    <p:set>
                                      <p:cBhvr>
                                        <p:cTn id="92" dur="500" fill="hold"/>
                                        <p:tgtEl>
                                          <p:spTgt spid="10"/>
                                        </p:tgtEl>
                                        <p:attrNameLst>
                                          <p:attrName>fill.type</p:attrName>
                                        </p:attrNameLst>
                                      </p:cBhvr>
                                      <p:to>
                                        <p:strVal val="solid"/>
                                      </p:to>
                                    </p:set>
                                    <p:set>
                                      <p:cBhvr>
                                        <p:cTn id="93" dur="500" fill="hold"/>
                                        <p:tgtEl>
                                          <p:spTgt spid="10"/>
                                        </p:tgtEl>
                                        <p:attrNameLst>
                                          <p:attrName>fill.on</p:attrName>
                                        </p:attrNameLst>
                                      </p:cBhvr>
                                      <p:to>
                                        <p:strVal val="true"/>
                                      </p:to>
                                    </p:set>
                                  </p:childTnLst>
                                </p:cTn>
                              </p:par>
                            </p:childTnLst>
                          </p:cTn>
                        </p:par>
                        <p:par>
                          <p:cTn id="94" fill="hold">
                            <p:stCondLst>
                              <p:cond delay="500"/>
                            </p:stCondLst>
                            <p:childTnLst>
                              <p:par>
                                <p:cTn id="95" presetID="1" presetClass="entr" presetSubtype="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ia09Format">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16-9-osl-template.potx</Template>
  <TotalTime>1741</TotalTime>
  <Words>931</Words>
  <Application>Microsoft Macintosh PowerPoint</Application>
  <PresentationFormat>On-screen Show (4:3)</PresentationFormat>
  <Paragraphs>141</Paragraphs>
  <Slides>18</Slides>
  <Notes>8</Notes>
  <HiddenSlides>0</HiddenSlides>
  <MMClips>0</MMClips>
  <ScaleCrop>false</ScaleCrop>
  <HeadingPairs>
    <vt:vector size="4" baseType="variant">
      <vt:variant>
        <vt:lpstr>Design Template</vt:lpstr>
      </vt:variant>
      <vt:variant>
        <vt:i4>1</vt:i4>
      </vt:variant>
      <vt:variant>
        <vt:lpstr>Slide Titles</vt:lpstr>
      </vt:variant>
      <vt:variant>
        <vt:i4>18</vt:i4>
      </vt:variant>
    </vt:vector>
  </HeadingPairs>
  <TitlesOfParts>
    <vt:vector size="19" baseType="lpstr">
      <vt:lpstr>Asia09Format</vt:lpstr>
      <vt:lpstr>Demand-driven Execution of Directed Acyclic Graphs Using Task Parallelism</vt:lpstr>
      <vt:lpstr>Overview</vt:lpstr>
      <vt:lpstr>Motivation</vt:lpstr>
      <vt:lpstr>Dataflow models</vt:lpstr>
      <vt:lpstr>Fibonacci</vt:lpstr>
      <vt:lpstr>Task parallelism and Cilk</vt:lpstr>
      <vt:lpstr>Parallel Fibonacci</vt:lpstr>
      <vt:lpstr>Classic task parallel DAG execution</vt:lpstr>
      <vt:lpstr>Demand-driven parallel DAG execution</vt:lpstr>
      <vt:lpstr>What is different?</vt:lpstr>
      <vt:lpstr>PFunc: An overview</vt:lpstr>
      <vt:lpstr>Case Study</vt:lpstr>
      <vt:lpstr>Sparse unsymmetric Cholesky factorization</vt:lpstr>
      <vt:lpstr>Demand-driven DAG execution</vt:lpstr>
      <vt:lpstr>DAG execution: Runtime</vt:lpstr>
      <vt:lpstr>DAG execution: Peak memory usage</vt:lpstr>
      <vt:lpstr>Conclusions</vt:lpstr>
      <vt:lpstr>Questions?</vt:lpstr>
    </vt:vector>
  </TitlesOfParts>
  <Company>Indiana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PFunc: Modern Task Parallelism For Modern High Performance Computing</dc:title>
  <dc:creator>Prabhanjan Kambadur</dc:creator>
  <cp:lastModifiedBy>Prabhanjan Kambadur</cp:lastModifiedBy>
  <cp:revision>378</cp:revision>
  <dcterms:created xsi:type="dcterms:W3CDTF">2009-12-18T09:02:57Z</dcterms:created>
  <dcterms:modified xsi:type="dcterms:W3CDTF">2009-12-18T09:47:31Z</dcterms:modified>
</cp:coreProperties>
</file>